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75"/>
  </p:notesMasterIdLst>
  <p:sldIdLst>
    <p:sldId id="256" r:id="rId2"/>
    <p:sldId id="257" r:id="rId3"/>
    <p:sldId id="259" r:id="rId4"/>
    <p:sldId id="258" r:id="rId5"/>
    <p:sldId id="260" r:id="rId6"/>
    <p:sldId id="261" r:id="rId7"/>
    <p:sldId id="264" r:id="rId8"/>
    <p:sldId id="262" r:id="rId9"/>
    <p:sldId id="263" r:id="rId10"/>
    <p:sldId id="265" r:id="rId11"/>
    <p:sldId id="266" r:id="rId12"/>
    <p:sldId id="327" r:id="rId13"/>
    <p:sldId id="328" r:id="rId14"/>
    <p:sldId id="329" r:id="rId15"/>
    <p:sldId id="330" r:id="rId16"/>
    <p:sldId id="331" r:id="rId17"/>
    <p:sldId id="332" r:id="rId18"/>
    <p:sldId id="333" r:id="rId19"/>
    <p:sldId id="334" r:id="rId20"/>
    <p:sldId id="335" r:id="rId21"/>
    <p:sldId id="336" r:id="rId22"/>
    <p:sldId id="337" r:id="rId23"/>
    <p:sldId id="338" r:id="rId24"/>
    <p:sldId id="339" r:id="rId25"/>
    <p:sldId id="340" r:id="rId26"/>
    <p:sldId id="341" r:id="rId27"/>
    <p:sldId id="342" r:id="rId28"/>
    <p:sldId id="343" r:id="rId29"/>
    <p:sldId id="344" r:id="rId30"/>
    <p:sldId id="346" r:id="rId31"/>
    <p:sldId id="347" r:id="rId32"/>
    <p:sldId id="348" r:id="rId33"/>
    <p:sldId id="349" r:id="rId34"/>
    <p:sldId id="350" r:id="rId35"/>
    <p:sldId id="267" r:id="rId36"/>
    <p:sldId id="268" r:id="rId37"/>
    <p:sldId id="269" r:id="rId38"/>
    <p:sldId id="270" r:id="rId39"/>
    <p:sldId id="271" r:id="rId40"/>
    <p:sldId id="272" r:id="rId41"/>
    <p:sldId id="273" r:id="rId42"/>
    <p:sldId id="274" r:id="rId43"/>
    <p:sldId id="275" r:id="rId44"/>
    <p:sldId id="351" r:id="rId45"/>
    <p:sldId id="352" r:id="rId46"/>
    <p:sldId id="353" r:id="rId47"/>
    <p:sldId id="295" r:id="rId48"/>
    <p:sldId id="296" r:id="rId49"/>
    <p:sldId id="297" r:id="rId50"/>
    <p:sldId id="298" r:id="rId51"/>
    <p:sldId id="299" r:id="rId52"/>
    <p:sldId id="300" r:id="rId53"/>
    <p:sldId id="301" r:id="rId54"/>
    <p:sldId id="302" r:id="rId55"/>
    <p:sldId id="303" r:id="rId56"/>
    <p:sldId id="304" r:id="rId57"/>
    <p:sldId id="305" r:id="rId58"/>
    <p:sldId id="306" r:id="rId59"/>
    <p:sldId id="307" r:id="rId60"/>
    <p:sldId id="308" r:id="rId61"/>
    <p:sldId id="309" r:id="rId62"/>
    <p:sldId id="310" r:id="rId63"/>
    <p:sldId id="311" r:id="rId64"/>
    <p:sldId id="312" r:id="rId65"/>
    <p:sldId id="313" r:id="rId66"/>
    <p:sldId id="314" r:id="rId67"/>
    <p:sldId id="315" r:id="rId68"/>
    <p:sldId id="316" r:id="rId69"/>
    <p:sldId id="317" r:id="rId70"/>
    <p:sldId id="318" r:id="rId71"/>
    <p:sldId id="319" r:id="rId72"/>
    <p:sldId id="320" r:id="rId73"/>
    <p:sldId id="345" r:id="rId74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8" d="100"/>
          <a:sy n="128" d="100"/>
        </p:scale>
        <p:origin x="-113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82AB6D-206D-42A8-AB9A-1177D7E927A7}" type="datetimeFigureOut">
              <a:rPr lang="en-US" smtClean="0"/>
              <a:t>9/11/2013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0FA00-B880-4DC2-A27F-6516356BA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030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506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166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463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4916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491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491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2094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9932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190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1536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428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9485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9089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5436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2032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0762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5098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8312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9833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2127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6210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7745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9253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5256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099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0202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4881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3157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8454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3752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8744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293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84742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8066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91880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38733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09845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2943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47524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76169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6995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25153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20574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83907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72818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01733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82496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15609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62721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46706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7183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91712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91660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45831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29541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53342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40143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44358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24504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11028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40247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97515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02509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11632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16228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90600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616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44D23074-7B53-4086-9AAE-9AAAD1887EBC}" type="datetimeFigureOut">
              <a:rPr lang="en-US" smtClean="0"/>
              <a:t>9/11/2013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BF234EA5-AAF3-4131-9CAF-D2B01175C2D1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23074-7B53-4086-9AAE-9AAAD1887EBC}" type="datetimeFigureOut">
              <a:rPr lang="en-US" smtClean="0"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EA5-AAF3-4131-9CAF-D2B01175C2D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44D23074-7B53-4086-9AAE-9AAAD1887EBC}" type="datetimeFigureOut">
              <a:rPr lang="en-US" smtClean="0"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F234EA5-AAF3-4131-9CAF-D2B01175C2D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23074-7B53-4086-9AAE-9AAAD1887EBC}" type="datetimeFigureOut">
              <a:rPr lang="en-US" smtClean="0"/>
              <a:t>9/11/2013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EA5-AAF3-4131-9CAF-D2B01175C2D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23074-7B53-4086-9AAE-9AAAD1887EBC}" type="datetimeFigureOut">
              <a:rPr lang="en-US" smtClean="0"/>
              <a:t>9/11/2013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EA5-AAF3-4131-9CAF-D2B01175C2D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23074-7B53-4086-9AAE-9AAAD1887EBC}" type="datetimeFigureOut">
              <a:rPr lang="en-US" smtClean="0"/>
              <a:t>9/11/2013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EA5-AAF3-4131-9CAF-D2B01175C2D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23074-7B53-4086-9AAE-9AAAD1887EBC}" type="datetimeFigureOut">
              <a:rPr lang="en-US" smtClean="0"/>
              <a:t>9/11/2013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EA5-AAF3-4131-9CAF-D2B01175C2D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23074-7B53-4086-9AAE-9AAAD1887EBC}" type="datetimeFigureOut">
              <a:rPr lang="en-US" smtClean="0"/>
              <a:t>9/11/2013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EA5-AAF3-4131-9CAF-D2B01175C2D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23074-7B53-4086-9AAE-9AAAD1887EBC}" type="datetimeFigureOut">
              <a:rPr lang="en-US" smtClean="0"/>
              <a:t>9/11/2013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EA5-AAF3-4131-9CAF-D2B01175C2D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23074-7B53-4086-9AAE-9AAAD1887EBC}" type="datetimeFigureOut">
              <a:rPr lang="en-US" smtClean="0"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EA5-AAF3-4131-9CAF-D2B01175C2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23074-7B53-4086-9AAE-9AAAD1887EBC}" type="datetimeFigureOut">
              <a:rPr lang="en-US" smtClean="0"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EA5-AAF3-4131-9CAF-D2B01175C2D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4D23074-7B53-4086-9AAE-9AAAD1887EBC}" type="datetimeFigureOut">
              <a:rPr lang="en-US" smtClean="0"/>
              <a:t>9/11/2013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F234EA5-AAF3-4131-9CAF-D2B01175C2D1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Brody </a:t>
            </a:r>
            <a:r>
              <a:rPr lang="en-US" dirty="0" err="1" smtClean="0"/>
              <a:t>Sandel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46314" y="304800"/>
            <a:ext cx="3429000" cy="2601148"/>
            <a:chOff x="5410200" y="457200"/>
            <a:chExt cx="3429000" cy="2601148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410200" y="533400"/>
              <a:ext cx="3352800" cy="2524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5"/>
            <p:cNvSpPr/>
            <p:nvPr/>
          </p:nvSpPr>
          <p:spPr>
            <a:xfrm>
              <a:off x="8534400" y="457200"/>
              <a:ext cx="304800" cy="228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1426448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Approaching your analysis</a:t>
            </a:r>
          </a:p>
          <a:p>
            <a:r>
              <a:rPr lang="en-US" dirty="0" smtClean="0"/>
              <a:t>Basic structure of R</a:t>
            </a:r>
          </a:p>
          <a:p>
            <a:r>
              <a:rPr lang="en-US" dirty="0" smtClean="0"/>
              <a:t>Basic programming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Plotting</a:t>
            </a:r>
          </a:p>
          <a:p>
            <a:r>
              <a:rPr lang="en-US" dirty="0" smtClean="0"/>
              <a:t>Spatial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64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 is a statistical programming language</a:t>
            </a:r>
          </a:p>
          <a:p>
            <a:pPr lvl="1"/>
            <a:r>
              <a:rPr lang="en-US" dirty="0" smtClean="0"/>
              <a:t>Written by statisticians/analysts for the same</a:t>
            </a:r>
          </a:p>
          <a:p>
            <a:pPr lvl="1"/>
            <a:r>
              <a:rPr lang="en-US" dirty="0" smtClean="0"/>
              <a:t>You can treat it like a command-line interface (like DOS)</a:t>
            </a:r>
          </a:p>
          <a:p>
            <a:pPr lvl="1"/>
            <a:r>
              <a:rPr lang="en-US" dirty="0" smtClean="0"/>
              <a:t>You can treat it more like a programming language (like C++)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What can it do?</a:t>
            </a:r>
          </a:p>
          <a:p>
            <a:pPr lvl="1"/>
            <a:r>
              <a:rPr lang="en-US" dirty="0" smtClean="0"/>
              <a:t>Data management</a:t>
            </a:r>
          </a:p>
          <a:p>
            <a:pPr lvl="1"/>
            <a:r>
              <a:rPr lang="en-US" dirty="0" smtClean="0"/>
              <a:t>Plotting</a:t>
            </a:r>
          </a:p>
          <a:p>
            <a:pPr lvl="1"/>
            <a:r>
              <a:rPr lang="en-US" dirty="0" smtClean="0"/>
              <a:t>Statistical tests</a:t>
            </a:r>
          </a:p>
          <a:p>
            <a:pPr lvl="1"/>
            <a:r>
              <a:rPr lang="en-US" dirty="0" smtClean="0"/>
              <a:t>Spatial data</a:t>
            </a:r>
          </a:p>
          <a:p>
            <a:pPr lvl="1"/>
            <a:r>
              <a:rPr lang="en-US" dirty="0" smtClean="0"/>
              <a:t>… anything else!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103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you type anything . . 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It is important to know where you want to go</a:t>
            </a:r>
          </a:p>
          <a:p>
            <a:pPr lvl="1"/>
            <a:r>
              <a:rPr lang="en-US" dirty="0" smtClean="0"/>
              <a:t>Understanding how to think about statistical programming is at least as important as learning R </a:t>
            </a:r>
            <a:r>
              <a:rPr lang="en-US" dirty="0" smtClean="0"/>
              <a:t>syntax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Get yourself set up properly</a:t>
            </a:r>
          </a:p>
          <a:p>
            <a:pPr lvl="1"/>
            <a:r>
              <a:rPr lang="en-US" dirty="0" smtClean="0"/>
              <a:t>A good text editor (</a:t>
            </a:r>
            <a:r>
              <a:rPr lang="en-US" dirty="0" err="1" smtClean="0"/>
              <a:t>Tinn</a:t>
            </a:r>
            <a:r>
              <a:rPr lang="en-US" dirty="0" smtClean="0"/>
              <a:t>-R, </a:t>
            </a:r>
            <a:r>
              <a:rPr lang="en-US" dirty="0" err="1" smtClean="0"/>
              <a:t>Rstudio</a:t>
            </a:r>
            <a:r>
              <a:rPr lang="en-US" dirty="0" smtClean="0"/>
              <a:t>, etc.)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099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in 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4400" y="1676400"/>
            <a:ext cx="7391400" cy="4393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05768" y="2209800"/>
            <a:ext cx="821059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err="1" smtClean="0"/>
              <a:t>Tinn</a:t>
            </a:r>
            <a:r>
              <a:rPr lang="en-US" dirty="0" smtClean="0"/>
              <a:t>-R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98741" y="2209800"/>
            <a:ext cx="324128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069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in 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4400" y="1676400"/>
            <a:ext cx="7391400" cy="4393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05768" y="2209800"/>
            <a:ext cx="821059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err="1" smtClean="0"/>
              <a:t>Tinn</a:t>
            </a:r>
            <a:r>
              <a:rPr lang="en-US" dirty="0" smtClean="0"/>
              <a:t>-R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98741" y="2209800"/>
            <a:ext cx="324128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161" y="2895600"/>
            <a:ext cx="4876800" cy="25853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I do all of my work here</a:t>
            </a:r>
          </a:p>
          <a:p>
            <a:r>
              <a:rPr lang="en-US" dirty="0" smtClean="0"/>
              <a:t>It is a record of everything I did</a:t>
            </a:r>
          </a:p>
          <a:p>
            <a:r>
              <a:rPr lang="en-US" dirty="0" smtClean="0"/>
              <a:t>It lets me recreate my analysis later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Two kinds of scripts:</a:t>
            </a:r>
          </a:p>
          <a:p>
            <a:r>
              <a:rPr lang="en-US" dirty="0"/>
              <a:t>	</a:t>
            </a:r>
            <a:r>
              <a:rPr lang="en-US" dirty="0" smtClean="0"/>
              <a:t>Exploratory (“stream of consciousness”)</a:t>
            </a:r>
          </a:p>
          <a:p>
            <a:r>
              <a:rPr lang="en-US" dirty="0"/>
              <a:t>	</a:t>
            </a:r>
            <a:r>
              <a:rPr lang="en-US" dirty="0" smtClean="0"/>
              <a:t>Polished (“do one task and do it well”)</a:t>
            </a:r>
          </a:p>
          <a:p>
            <a:r>
              <a:rPr lang="en-US" dirty="0" smtClean="0"/>
              <a:t>Most of the time scripts develop from exploratory to polished as a project develops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255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in 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4400" y="1676400"/>
            <a:ext cx="7391400" cy="4393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05768" y="2209800"/>
            <a:ext cx="821059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err="1" smtClean="0"/>
              <a:t>Tinn</a:t>
            </a:r>
            <a:r>
              <a:rPr lang="en-US" dirty="0" smtClean="0"/>
              <a:t>-R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98741" y="2209800"/>
            <a:ext cx="324128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724400" y="3429000"/>
            <a:ext cx="3810000" cy="1200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But don’t ignore this window either!</a:t>
            </a:r>
          </a:p>
          <a:p>
            <a:endParaRPr lang="en-US" dirty="0"/>
          </a:p>
          <a:p>
            <a:r>
              <a:rPr lang="en-US" dirty="0" smtClean="0"/>
              <a:t>You should often look at your objects to make sure they look right!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675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When you look at someone else’s script, it is easy to imagine that they started typing at the top and stopped at the bottom, like a book</a:t>
            </a:r>
          </a:p>
          <a:p>
            <a:r>
              <a:rPr lang="en-US" dirty="0" smtClean="0"/>
              <a:t>They </a:t>
            </a:r>
            <a:r>
              <a:rPr lang="en-US" dirty="0" smtClean="0"/>
              <a:t>didn’t</a:t>
            </a:r>
            <a:endParaRPr lang="en-US" dirty="0"/>
          </a:p>
          <a:p>
            <a:r>
              <a:rPr lang="en-US" dirty="0" smtClean="0"/>
              <a:t>I build up each line of code (usually) from the inside out, checking at each stage that it does what I think it should</a:t>
            </a:r>
          </a:p>
          <a:p>
            <a:r>
              <a:rPr lang="en-US" dirty="0" smtClean="0"/>
              <a:t>Constant error checking is crucial</a:t>
            </a:r>
          </a:p>
          <a:p>
            <a:r>
              <a:rPr lang="en-US" dirty="0" smtClean="0"/>
              <a:t>Look at your objects! Do they look right?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098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and what should I save?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Always save your script</a:t>
            </a:r>
          </a:p>
          <a:p>
            <a:r>
              <a:rPr lang="en-US" dirty="0" smtClean="0"/>
              <a:t>Sometimes write files (</a:t>
            </a:r>
            <a:r>
              <a:rPr lang="en-US" dirty="0" err="1" smtClean="0"/>
              <a:t>csv</a:t>
            </a:r>
            <a:r>
              <a:rPr lang="en-US" dirty="0" smtClean="0"/>
              <a:t>, raster, </a:t>
            </a:r>
            <a:r>
              <a:rPr lang="en-US" dirty="0" err="1" smtClean="0"/>
              <a:t>shapefile</a:t>
            </a:r>
            <a:r>
              <a:rPr lang="en-US" dirty="0" smtClean="0"/>
              <a:t>) to your hard drive as an output of your script</a:t>
            </a:r>
          </a:p>
          <a:p>
            <a:r>
              <a:rPr lang="en-US" dirty="0" smtClean="0"/>
              <a:t>Rarely save an R object (using the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save()</a:t>
            </a:r>
            <a:r>
              <a:rPr lang="en-US" dirty="0" smtClean="0"/>
              <a:t> function)</a:t>
            </a:r>
          </a:p>
          <a:p>
            <a:r>
              <a:rPr lang="en-US" dirty="0" smtClean="0"/>
              <a:t>Rarely save a workspace (using file&gt;save workspace)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As a project develops, I prefer to have several discrete scripts that each handle a particular job, rather than one big one</a:t>
            </a:r>
          </a:p>
        </p:txBody>
      </p:sp>
    </p:spTree>
    <p:extLst>
      <p:ext uri="{BB962C8B-B14F-4D97-AF65-F5344CB8AC3E}">
        <p14:creationId xmlns:p14="http://schemas.microsoft.com/office/powerpoint/2010/main" val="1691137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structure of 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Objects</a:t>
            </a:r>
          </a:p>
          <a:p>
            <a:r>
              <a:rPr lang="en-US" dirty="0" smtClean="0"/>
              <a:t>Functions</a:t>
            </a:r>
          </a:p>
          <a:p>
            <a:r>
              <a:rPr lang="en-US" dirty="0" smtClean="0"/>
              <a:t>Control elements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25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structure of 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Objects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(what “things” do you have?)</a:t>
            </a:r>
            <a:endParaRPr lang="en-US" dirty="0" smtClean="0"/>
          </a:p>
          <a:p>
            <a:r>
              <a:rPr lang="en-US" dirty="0" smtClean="0"/>
              <a:t>Functions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(what do you want to do to them?)</a:t>
            </a:r>
          </a:p>
          <a:p>
            <a:r>
              <a:rPr lang="en-US" dirty="0" smtClean="0"/>
              <a:t>Control elements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(when/how often do you want to do it?)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339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an object?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What size is it?</a:t>
            </a:r>
          </a:p>
          <a:p>
            <a:pPr lvl="1"/>
            <a:r>
              <a:rPr lang="en-US" smtClean="0"/>
              <a:t>Vector (one-dimensional, including length = 1)</a:t>
            </a:r>
          </a:p>
          <a:p>
            <a:pPr lvl="1"/>
            <a:r>
              <a:rPr lang="en-US" smtClean="0"/>
              <a:t>Matrix (two-dimensional)</a:t>
            </a:r>
          </a:p>
          <a:p>
            <a:pPr lvl="1"/>
            <a:r>
              <a:rPr lang="en-US" smtClean="0"/>
              <a:t>Array (n-dimensional)</a:t>
            </a:r>
          </a:p>
          <a:p>
            <a:r>
              <a:rPr lang="en-US" smtClean="0"/>
              <a:t>What does it hold?</a:t>
            </a:r>
          </a:p>
          <a:p>
            <a:pPr lvl="1"/>
            <a:r>
              <a:rPr lang="en-US" smtClean="0"/>
              <a:t>Numeric (0, 0.2, Inf, NA)</a:t>
            </a:r>
          </a:p>
          <a:p>
            <a:pPr lvl="1"/>
            <a:r>
              <a:rPr lang="en-US" smtClean="0"/>
              <a:t>Logical (T, F)</a:t>
            </a:r>
          </a:p>
          <a:p>
            <a:pPr lvl="1"/>
            <a:r>
              <a:rPr lang="en-US" smtClean="0"/>
              <a:t>Factor (“Male”, “Female”)</a:t>
            </a:r>
          </a:p>
          <a:p>
            <a:pPr lvl="1"/>
            <a:r>
              <a:rPr lang="en-US" smtClean="0"/>
              <a:t>Character (“Bromus diandrus”, “Bromus carinatus”, “Bison bison”)</a:t>
            </a:r>
          </a:p>
          <a:p>
            <a:pPr lvl="1"/>
            <a:r>
              <a:rPr lang="en-US" smtClean="0"/>
              <a:t>Mixtures</a:t>
            </a:r>
          </a:p>
          <a:p>
            <a:pPr lvl="2"/>
            <a:r>
              <a:rPr lang="en-US" smtClean="0"/>
              <a:t>Lists</a:t>
            </a:r>
          </a:p>
          <a:p>
            <a:pPr lvl="2"/>
            <a:r>
              <a:rPr lang="en-US" smtClean="0"/>
              <a:t>Dataframes</a:t>
            </a:r>
          </a:p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class() </a:t>
            </a:r>
            <a:r>
              <a:rPr lang="en-US" smtClean="0"/>
              <a:t>is a function that tells you what type of object the argument 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743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Creating a numeric object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1295400"/>
            <a:ext cx="6858000" cy="4953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95400" y="1295400"/>
            <a:ext cx="4572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 = 10</a:t>
            </a: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10</a:t>
            </a: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 &lt;- 10</a:t>
            </a: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10</a:t>
            </a: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10 -&gt; a</a:t>
            </a: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10</a:t>
            </a: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991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Creating a numeric object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1295400"/>
            <a:ext cx="6858000" cy="4953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95400" y="1295400"/>
            <a:ext cx="4572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 = 10</a:t>
            </a: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10</a:t>
            </a: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 &lt;- 10</a:t>
            </a: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10</a:t>
            </a: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10 -&gt; a</a:t>
            </a: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10</a:t>
            </a: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14800" y="3048000"/>
            <a:ext cx="2057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All of these are </a:t>
            </a:r>
            <a:r>
              <a:rPr lang="en-US" b="1" i="1" smtClean="0"/>
              <a:t>assignments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380742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Creating a numeric object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1295400"/>
            <a:ext cx="6858000" cy="4953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95400" y="1295400"/>
            <a:ext cx="4572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 = a + 1</a:t>
            </a: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11</a:t>
            </a: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b = a * a</a:t>
            </a: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b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121</a:t>
            </a: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x = sqrt(b)</a:t>
            </a: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x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11</a:t>
            </a: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6481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Creating a numeric object (length &gt;1)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1295400"/>
            <a:ext cx="6858000" cy="4953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95400" y="1295400"/>
            <a:ext cx="57912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 = c(4,2,5,10)</a:t>
            </a: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4 2 5 10</a:t>
            </a: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 = 1:4</a:t>
            </a: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1 2 3 4</a:t>
            </a: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 = seq(1,10)</a:t>
            </a: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1 2 3 4 5 6 7 8 9 10</a:t>
            </a: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8729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6800" y="1295400"/>
            <a:ext cx="6858000" cy="4953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95400" y="1295400"/>
            <a:ext cx="57912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 = c(4,2,5,10)</a:t>
            </a: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4 2 5 10</a:t>
            </a: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 = 1:4</a:t>
            </a: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1 2 3 4</a:t>
            </a: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 = seq(1,10)</a:t>
            </a: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1 2 3 4 5 6 7 8 9 10</a:t>
            </a: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00600" y="3733799"/>
            <a:ext cx="2057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Two </a:t>
            </a:r>
            <a:r>
              <a:rPr lang="en-US" b="1" i="1" smtClean="0"/>
              <a:t>arguments</a:t>
            </a:r>
            <a:r>
              <a:rPr lang="en-US" smtClean="0"/>
              <a:t> passed to this function!</a:t>
            </a:r>
            <a:endParaRPr lang="en-US" dirty="0"/>
          </a:p>
        </p:txBody>
      </p:sp>
      <p:cxnSp>
        <p:nvCxnSpPr>
          <p:cNvPr id="8" name="Straight Arrow Connector 7"/>
          <p:cNvCxnSpPr>
            <a:stCxn id="6" idx="1"/>
          </p:cNvCxnSpPr>
          <p:nvPr/>
        </p:nvCxnSpPr>
        <p:spPr>
          <a:xfrm rot="10800000" flipV="1">
            <a:off x="3505200" y="4190999"/>
            <a:ext cx="1295400" cy="6096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/>
          </a:bodyPr>
          <a:lstStyle/>
          <a:p>
            <a:r>
              <a:rPr lang="en-US" smtClean="0"/>
              <a:t>Creating a numeric object (length &gt;1)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5301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6800" y="1295400"/>
            <a:ext cx="6858000" cy="4953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95400" y="1295400"/>
            <a:ext cx="57912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 = c(4,2,5,10)</a:t>
            </a: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4 2 5 10</a:t>
            </a: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 = 1:4</a:t>
            </a: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1 2 3 4</a:t>
            </a: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 = seq(1,10)</a:t>
            </a: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a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1 2 3 4 5 6 7 8 9 10</a:t>
            </a: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00600" y="3733800"/>
            <a:ext cx="2057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This function </a:t>
            </a:r>
            <a:r>
              <a:rPr lang="en-US" b="1" i="1" smtClean="0"/>
              <a:t>returns</a:t>
            </a:r>
            <a:r>
              <a:rPr lang="en-US" smtClean="0"/>
              <a:t> a vector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rot="10800000" flipV="1">
            <a:off x="4191000" y="4648200"/>
            <a:ext cx="1676400" cy="9906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/>
          </a:bodyPr>
          <a:lstStyle/>
          <a:p>
            <a:r>
              <a:rPr lang="en-US" smtClean="0"/>
              <a:t>Creating a numeric object (length &gt;1)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4847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Creating a matrix object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1295400"/>
            <a:ext cx="7848600" cy="4953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1295400"/>
            <a:ext cx="7543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A = matrix(data = 0, nrow = 6, ncol = 5)</a:t>
            </a:r>
          </a:p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A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	[,1] [,2] [,3] [,4] [,5]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[1,]   0    0    0    0    0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[2,]   0    0    0    0    0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[3,]   0    0    0    0    0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[4,]   0    0    0    0    0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[5,]   0    0    0    0    0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[6,]   0    0    0    0    0</a:t>
            </a:r>
          </a:p>
          <a:p>
            <a:endParaRPr lang="en-US" sz="24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2338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Creating a logical object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1295401"/>
            <a:ext cx="7848600" cy="411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1266562"/>
            <a:ext cx="75438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3 &lt; 5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TRUE</a:t>
            </a:r>
          </a:p>
          <a:p>
            <a:endParaRPr lang="en-US" sz="240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3 &gt; 5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FALSE</a:t>
            </a:r>
          </a:p>
          <a:p>
            <a:endParaRPr lang="en-US" sz="240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x = 5</a:t>
            </a:r>
          </a:p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x == 5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TRUE</a:t>
            </a:r>
          </a:p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x != 5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FALSE</a:t>
            </a: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057" y="6324600"/>
            <a:ext cx="81323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&lt;   &gt;   &lt;=   &gt;=   ==   !=   %in% &amp;  |</a:t>
            </a:r>
            <a:endParaRPr lang="en-US" sz="2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5816025"/>
            <a:ext cx="38892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smtClean="0"/>
              <a:t>Conditional operators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884244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Creating a logical object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1295401"/>
            <a:ext cx="7848600" cy="411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1266562"/>
            <a:ext cx="75438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3 &lt; 5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TRUE</a:t>
            </a:r>
          </a:p>
          <a:p>
            <a:endParaRPr lang="en-US" sz="240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3 &gt; 5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FALSE</a:t>
            </a:r>
          </a:p>
          <a:p>
            <a:endParaRPr lang="en-US" sz="240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x = 5</a:t>
            </a:r>
          </a:p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x == 5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TRUE</a:t>
            </a:r>
          </a:p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x != 5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FALSE</a:t>
            </a: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57600" y="2362200"/>
            <a:ext cx="2057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Very important to remember this difference!!!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rot="10800000" flipV="1">
            <a:off x="1981200" y="2819400"/>
            <a:ext cx="1676400" cy="9906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14057" y="6324600"/>
            <a:ext cx="81323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&lt;   &gt;   &lt;=   &gt;=   ==   !=   %in% &amp;  |</a:t>
            </a:r>
            <a:endParaRPr lang="en-US" sz="2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5816025"/>
            <a:ext cx="38892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smtClean="0"/>
              <a:t>Conditional operators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52704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Creating a logical object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1295401"/>
            <a:ext cx="7848600" cy="411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1266562"/>
            <a:ext cx="7543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x = 1:10</a:t>
            </a:r>
            <a:br>
              <a:rPr lang="en-US" sz="2400" smtClean="0">
                <a:latin typeface="Courier New" pitchFamily="49" charset="0"/>
                <a:cs typeface="Courier New" pitchFamily="49" charset="0"/>
              </a:rPr>
            </a:br>
            <a:r>
              <a:rPr lang="en-US" sz="2400" smtClean="0">
                <a:latin typeface="Courier New" pitchFamily="49" charset="0"/>
                <a:cs typeface="Courier New" pitchFamily="49" charset="0"/>
              </a:rPr>
              <a:t>x &lt; 5</a:t>
            </a:r>
            <a:endParaRPr lang="en-US" sz="24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TRUE TRUE TRUE TRUE FALSE 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[6] FALSE FALSE FALSE FALSE FALSE</a:t>
            </a: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x == 2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FALSE TRUE FALSE FALSE FALSE 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[6] FALSE FALSE FALSE FALSE FALSE</a:t>
            </a:r>
          </a:p>
          <a:p>
            <a:endParaRPr lang="en-US" sz="28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057" y="6324600"/>
            <a:ext cx="81323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&lt;   &gt;   &lt;=   &gt;=   ==   !=   %in% &amp;  |</a:t>
            </a:r>
            <a:endParaRPr lang="en-US" sz="2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5816025"/>
            <a:ext cx="38892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smtClean="0"/>
              <a:t>Conditional operators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380263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Getting at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R uses [ ] to refer to elements of objects</a:t>
            </a:r>
          </a:p>
          <a:p>
            <a:r>
              <a:rPr lang="en-US" smtClean="0"/>
              <a:t>For example:</a:t>
            </a:r>
          </a:p>
          <a:p>
            <a:pPr lvl="1"/>
            <a:r>
              <a:rPr lang="en-US" smtClean="0">
                <a:latin typeface="Courier New" pitchFamily="49" charset="0"/>
                <a:cs typeface="Courier New" pitchFamily="49" charset="0"/>
              </a:rPr>
              <a:t>V[5]</a:t>
            </a:r>
            <a:r>
              <a:rPr lang="en-US" smtClean="0"/>
              <a:t> returns the 5</a:t>
            </a:r>
            <a:r>
              <a:rPr lang="en-US" baseline="30000" smtClean="0"/>
              <a:t>th</a:t>
            </a:r>
            <a:r>
              <a:rPr lang="en-US" smtClean="0"/>
              <a:t> element of a vector called V</a:t>
            </a:r>
          </a:p>
          <a:p>
            <a:pPr lvl="1"/>
            <a:r>
              <a:rPr lang="en-US" smtClean="0">
                <a:latin typeface="Courier New" pitchFamily="49" charset="0"/>
                <a:cs typeface="Courier New" pitchFamily="49" charset="0"/>
              </a:rPr>
              <a:t>M[2,3] </a:t>
            </a:r>
            <a:r>
              <a:rPr lang="en-US" smtClean="0"/>
              <a:t>returns the element in the 2</a:t>
            </a:r>
            <a:r>
              <a:rPr lang="en-US" baseline="30000" smtClean="0"/>
              <a:t>nd</a:t>
            </a:r>
            <a:r>
              <a:rPr lang="en-US" smtClean="0"/>
              <a:t> row, 3</a:t>
            </a:r>
            <a:r>
              <a:rPr lang="en-US" baseline="30000" smtClean="0"/>
              <a:t>rd</a:t>
            </a:r>
            <a:r>
              <a:rPr lang="en-US" smtClean="0"/>
              <a:t> column of matrix M</a:t>
            </a:r>
          </a:p>
          <a:p>
            <a:pPr lvl="1"/>
            <a:r>
              <a:rPr lang="en-US" smtClean="0">
                <a:latin typeface="Courier New" pitchFamily="49" charset="0"/>
                <a:cs typeface="Courier New" pitchFamily="49" charset="0"/>
              </a:rPr>
              <a:t>M[2,] </a:t>
            </a:r>
            <a:r>
              <a:rPr lang="en-US" smtClean="0"/>
              <a:t>returns all elements in the 2</a:t>
            </a:r>
            <a:r>
              <a:rPr lang="en-US" baseline="30000" smtClean="0"/>
              <a:t>nd</a:t>
            </a:r>
            <a:r>
              <a:rPr lang="en-US" smtClean="0"/>
              <a:t> row of matrix M</a:t>
            </a:r>
          </a:p>
          <a:p>
            <a:r>
              <a:rPr lang="en-US" smtClean="0"/>
              <a:t>The number inside the brackets is called an </a:t>
            </a:r>
            <a:r>
              <a:rPr lang="en-US" b="1" i="1" smtClean="0"/>
              <a:t>index</a:t>
            </a:r>
            <a:endParaRPr lang="en-US" b="1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0164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Indexing a 1-D object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1295400"/>
            <a:ext cx="7848600" cy="4953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1295401"/>
            <a:ext cx="75438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a = c(3,2,7,8)</a:t>
            </a:r>
          </a:p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a[3]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7</a:t>
            </a:r>
          </a:p>
          <a:p>
            <a:endParaRPr lang="en-US" sz="24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a[1:3]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3 2 7</a:t>
            </a:r>
          </a:p>
          <a:p>
            <a:endParaRPr lang="en-US" sz="24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a[seq(2,4)]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2 7 8</a:t>
            </a:r>
          </a:p>
          <a:p>
            <a:endParaRPr lang="en-US" sz="2400" smtClean="0">
              <a:latin typeface="Courier New" pitchFamily="49" charset="0"/>
              <a:cs typeface="Courier New" pitchFamily="49" charset="0"/>
            </a:endParaRPr>
          </a:p>
          <a:p>
            <a:endParaRPr lang="en-US" sz="24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3737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Indexing a 1-D object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1295400"/>
            <a:ext cx="7848600" cy="4953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1295401"/>
            <a:ext cx="75438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a = c(3,2,7,8)</a:t>
            </a:r>
          </a:p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a[3]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7</a:t>
            </a:r>
          </a:p>
          <a:p>
            <a:endParaRPr lang="en-US" sz="24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a[1:3]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3 2 7</a:t>
            </a:r>
          </a:p>
          <a:p>
            <a:endParaRPr lang="en-US" sz="24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a[seq(2,4)]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2 7 8</a:t>
            </a:r>
          </a:p>
          <a:p>
            <a:endParaRPr lang="en-US" sz="2400" smtClean="0">
              <a:latin typeface="Courier New" pitchFamily="49" charset="0"/>
              <a:cs typeface="Courier New" pitchFamily="49" charset="0"/>
            </a:endParaRPr>
          </a:p>
          <a:p>
            <a:endParaRPr lang="en-US" sz="24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19600" y="2743200"/>
            <a:ext cx="35814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smtClean="0"/>
              <a:t>See what  I did there?</a:t>
            </a:r>
            <a:endParaRPr lang="en-US" sz="3600" dirty="0"/>
          </a:p>
        </p:txBody>
      </p:sp>
      <p:cxnSp>
        <p:nvCxnSpPr>
          <p:cNvPr id="7" name="Straight Arrow Connector 6"/>
          <p:cNvCxnSpPr/>
          <p:nvPr/>
        </p:nvCxnSpPr>
        <p:spPr>
          <a:xfrm rot="10800000" flipV="1">
            <a:off x="3124200" y="3505200"/>
            <a:ext cx="1295400" cy="6096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0800000" flipV="1">
            <a:off x="3124200" y="3047998"/>
            <a:ext cx="1295400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8055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Just for fun . . 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2362200"/>
            <a:ext cx="7848600" cy="31242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2383810"/>
            <a:ext cx="75438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a = c(3,2,7,8)</a:t>
            </a:r>
          </a:p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a[a]</a:t>
            </a:r>
          </a:p>
          <a:p>
            <a:endParaRPr lang="en-US" sz="24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7397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Just for fun . . 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2362200"/>
            <a:ext cx="7848600" cy="31242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2383810"/>
            <a:ext cx="7543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a = c(3,2,7,8)</a:t>
            </a:r>
          </a:p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a[a]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7 2 NA NA</a:t>
            </a:r>
          </a:p>
          <a:p>
            <a:endParaRPr lang="en-US" sz="24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6334780"/>
            <a:ext cx="41116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/>
              <a:t>When would a[a] return a?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328123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Indexing a 2-D object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1295400"/>
            <a:ext cx="7848600" cy="4495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1295400"/>
            <a:ext cx="75438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A = matrix(data = 0, nrow = 6, ncol = 5)</a:t>
            </a:r>
          </a:p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A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	[,1] [,2] [,3] [,4] [,5]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[1,]   0    0    0    0    0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[2,]   0    0    0    0    0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[3,]   0    0    0    0    0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[4,]   0    0    0    0    0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[5,]   0    0    0    0    0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[6,]   0    0    0    0    0</a:t>
            </a:r>
          </a:p>
          <a:p>
            <a:endParaRPr lang="en-US" sz="240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A[3,4]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0</a:t>
            </a:r>
          </a:p>
          <a:p>
            <a:endParaRPr lang="en-US" sz="24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8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981200" y="3429000"/>
            <a:ext cx="2895600" cy="1600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4864608" y="3163824"/>
            <a:ext cx="3810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09600" y="6324600"/>
            <a:ext cx="51392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/>
              <a:t>The order is always [row, column]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483430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Lists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r>
              <a:rPr lang="en-US" dirty="0" smtClean="0"/>
              <a:t>A list is a generic holder of other variable types</a:t>
            </a:r>
          </a:p>
          <a:p>
            <a:r>
              <a:rPr lang="en-US" dirty="0" smtClean="0">
                <a:cs typeface="Courier New" pitchFamily="49" charset="0"/>
              </a:rPr>
              <a:t>Each element of a list can be anything (even another list!)</a:t>
            </a:r>
          </a:p>
          <a:p>
            <a:endParaRPr lang="en-US" dirty="0" smtClean="0">
              <a:cs typeface="Courier New" pitchFamily="49" charset="0"/>
            </a:endParaRPr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6100" y="4229100"/>
            <a:ext cx="209550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609600" y="2310348"/>
            <a:ext cx="6172200" cy="37856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smtClean="0">
                <a:latin typeface="Courier New" pitchFamily="49" charset="0"/>
                <a:cs typeface="Courier New" pitchFamily="49" charset="0"/>
              </a:rPr>
              <a:t>a = c(1,2,3)</a:t>
            </a:r>
          </a:p>
          <a:p>
            <a:r>
              <a:rPr lang="en-US" sz="2000" smtClean="0">
                <a:latin typeface="Courier New" pitchFamily="49" charset="0"/>
                <a:cs typeface="Courier New" pitchFamily="49" charset="0"/>
              </a:rPr>
              <a:t>b = c(10,20,30)</a:t>
            </a:r>
          </a:p>
          <a:p>
            <a:r>
              <a:rPr lang="en-US" sz="2000" smtClean="0">
                <a:latin typeface="Courier New" pitchFamily="49" charset="0"/>
                <a:cs typeface="Courier New" pitchFamily="49" charset="0"/>
              </a:rPr>
              <a:t>L = list(a,b)</a:t>
            </a:r>
          </a:p>
          <a:p>
            <a:r>
              <a:rPr lang="en-US" sz="2000" smtClean="0">
                <a:latin typeface="Courier New" pitchFamily="49" charset="0"/>
                <a:cs typeface="Courier New" pitchFamily="49" charset="0"/>
              </a:rPr>
              <a:t>L</a:t>
            </a:r>
          </a:p>
          <a:p>
            <a:r>
              <a:rPr lang="en-US" sz="20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[[1]]</a:t>
            </a:r>
          </a:p>
          <a:p>
            <a:r>
              <a:rPr lang="en-US" sz="20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1 2 3</a:t>
            </a:r>
          </a:p>
          <a:p>
            <a:r>
              <a:rPr lang="en-US" sz="20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[[2]]</a:t>
            </a:r>
          </a:p>
          <a:p>
            <a:r>
              <a:rPr lang="en-US" sz="20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[3] 10 20 30</a:t>
            </a:r>
          </a:p>
          <a:p>
            <a:r>
              <a:rPr lang="en-US" sz="2000" smtClean="0">
                <a:latin typeface="Courier New" pitchFamily="49" charset="0"/>
                <a:cs typeface="Courier New" pitchFamily="49" charset="0"/>
              </a:rPr>
              <a:t>L[[1]]</a:t>
            </a:r>
          </a:p>
          <a:p>
            <a:r>
              <a:rPr lang="en-US" sz="20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1 2 3</a:t>
            </a:r>
          </a:p>
          <a:p>
            <a:r>
              <a:rPr lang="en-US" sz="2000" smtClean="0">
                <a:latin typeface="Courier New" pitchFamily="49" charset="0"/>
                <a:cs typeface="Courier New" pitchFamily="49" charset="0"/>
              </a:rPr>
              <a:t>L[[2]][2]</a:t>
            </a:r>
          </a:p>
          <a:p>
            <a:r>
              <a:rPr lang="en-US" sz="20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20</a:t>
            </a:r>
            <a:endParaRPr lang="en-US" sz="20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3166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and data frames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Principles</a:t>
            </a:r>
          </a:p>
          <a:p>
            <a:pPr lvl="1"/>
            <a:r>
              <a:rPr lang="en-US" dirty="0" smtClean="0"/>
              <a:t>Read data off of hard drive</a:t>
            </a:r>
          </a:p>
          <a:p>
            <a:pPr lvl="1"/>
            <a:r>
              <a:rPr lang="en-US" dirty="0" smtClean="0"/>
              <a:t>R stores it as an object (saved in your computer’s memory)</a:t>
            </a:r>
          </a:p>
          <a:p>
            <a:pPr lvl="1"/>
            <a:r>
              <a:rPr lang="en-US" dirty="0" smtClean="0"/>
              <a:t>Treat that object like any other</a:t>
            </a:r>
          </a:p>
          <a:p>
            <a:pPr lvl="1"/>
            <a:r>
              <a:rPr lang="en-US" dirty="0" smtClean="0"/>
              <a:t>Changes to the object are restricted to the object, they don’t affect the data on the hard drive</a:t>
            </a:r>
          </a:p>
          <a:p>
            <a:r>
              <a:rPr lang="en-US" dirty="0" smtClean="0"/>
              <a:t>Data frames are 2-d objects where each column can have a different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7035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Working directory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The directory where R looks for files, or writes files</a:t>
            </a:r>
          </a:p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setwd()</a:t>
            </a:r>
            <a:r>
              <a:rPr lang="en-US" smtClean="0"/>
              <a:t> changes it</a:t>
            </a:r>
          </a:p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dir()</a:t>
            </a:r>
            <a:r>
              <a:rPr lang="en-US" smtClean="0"/>
              <a:t> shows the contents of it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" y="4124742"/>
            <a:ext cx="7543800" cy="21236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setwd(“C:/Project Directory/”)</a:t>
            </a:r>
          </a:p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dir()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“a figure.pdf”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[2] “more data.csv”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[3] “some data.csv”</a:t>
            </a:r>
            <a:endParaRPr lang="en-US" sz="28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9167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Read a data file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" y="2362200"/>
            <a:ext cx="7543800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setwd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(“C:/Project Directory/”)</a:t>
            </a: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dir()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“a figure.pdf”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[2] “more data.csv”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[3] “some data.csv”</a:t>
            </a:r>
          </a:p>
          <a:p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myData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= read.csv(“some data.csv”)</a:t>
            </a:r>
          </a:p>
        </p:txBody>
      </p:sp>
    </p:spTree>
    <p:extLst>
      <p:ext uri="{BB962C8B-B14F-4D97-AF65-F5344CB8AC3E}">
        <p14:creationId xmlns:p14="http://schemas.microsoft.com/office/powerpoint/2010/main" val="3870952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Writing a data file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85800" y="1211044"/>
            <a:ext cx="7848600" cy="513986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setwd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(“C:/Project Directory/”)</a:t>
            </a: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dir()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“a figure.pdf”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[2] “more data.csv”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[3] “some data.csv”</a:t>
            </a:r>
          </a:p>
          <a:p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myData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= read.csv(“some data.csv”)</a:t>
            </a:r>
          </a:p>
          <a:p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write.csv(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myData,”updated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data.csv”)</a:t>
            </a:r>
          </a:p>
          <a:p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dir()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“a figure.pdf”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[2] “more data.csv”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[3] “some data.csv”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[4] “updated data.csv”</a:t>
            </a:r>
            <a:endParaRPr lang="en-US" sz="2800" dirty="0" smtClean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3637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Finding your way around a data frame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head() </a:t>
            </a:r>
            <a:r>
              <a:rPr lang="en-US" dirty="0" smtClean="0"/>
              <a:t>shows the first few lines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tail()</a:t>
            </a:r>
            <a:r>
              <a:rPr lang="en-US" dirty="0" smtClean="0"/>
              <a:t> shows the last few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names()</a:t>
            </a:r>
            <a:r>
              <a:rPr lang="en-US" dirty="0" smtClean="0"/>
              <a:t> gives the column names</a:t>
            </a:r>
          </a:p>
          <a:p>
            <a:r>
              <a:rPr lang="en-US" dirty="0" smtClean="0"/>
              <a:t>Pulling out columns</a:t>
            </a:r>
          </a:p>
          <a:p>
            <a:pPr lvl="1"/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Data$columnname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dirty="0" smtClean="0">
                <a:latin typeface="Courier New" pitchFamily="49" charset="0"/>
                <a:cs typeface="Courier New" pitchFamily="49" charset="0"/>
              </a:rPr>
              <a:t>Data[,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columnname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lvl="1"/>
            <a:r>
              <a:rPr lang="en-US" dirty="0" smtClean="0">
                <a:latin typeface="Courier New" pitchFamily="49" charset="0"/>
                <a:cs typeface="Courier New" pitchFamily="49" charset="0"/>
              </a:rPr>
              <a:t>Data[,3]</a:t>
            </a:r>
            <a:r>
              <a:rPr lang="en-US" dirty="0" smtClean="0"/>
              <a:t> (if </a:t>
            </a:r>
            <a:r>
              <a:rPr lang="en-US" dirty="0" err="1" smtClean="0"/>
              <a:t>columnname</a:t>
            </a:r>
            <a:r>
              <a:rPr lang="en-US" dirty="0" smtClean="0"/>
              <a:t> is the 3</a:t>
            </a:r>
            <a:r>
              <a:rPr lang="en-US" baseline="30000" dirty="0" smtClean="0"/>
              <a:t>rd</a:t>
            </a:r>
            <a:r>
              <a:rPr lang="en-US" dirty="0" smtClean="0"/>
              <a:t> column)</a:t>
            </a:r>
          </a:p>
        </p:txBody>
      </p:sp>
    </p:spTree>
    <p:extLst>
      <p:ext uri="{BB962C8B-B14F-4D97-AF65-F5344CB8AC3E}">
        <p14:creationId xmlns:p14="http://schemas.microsoft.com/office/powerpoint/2010/main" val="33519896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3200400"/>
            <a:ext cx="1600200" cy="10668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/>
              <a:t>Object</a:t>
            </a:r>
            <a:endParaRPr lang="en-US" sz="2800" b="1" dirty="0"/>
          </a:p>
        </p:txBody>
      </p:sp>
      <p:sp>
        <p:nvSpPr>
          <p:cNvPr id="5" name="Oval 4"/>
          <p:cNvSpPr/>
          <p:nvPr/>
        </p:nvSpPr>
        <p:spPr>
          <a:xfrm>
            <a:off x="3276600" y="3048000"/>
            <a:ext cx="2209800" cy="12954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smtClean="0"/>
              <a:t>Function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6248400" y="3200400"/>
            <a:ext cx="1600200" cy="106680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/>
              <a:t>Object</a:t>
            </a:r>
            <a:endParaRPr lang="en-US" sz="2800" b="1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819400" y="3732212"/>
            <a:ext cx="3810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638800" y="3732212"/>
            <a:ext cx="3810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95721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3200400"/>
            <a:ext cx="1600200" cy="10668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/>
              <a:t>Object</a:t>
            </a:r>
            <a:endParaRPr lang="en-US" sz="2800" b="1" dirty="0"/>
          </a:p>
        </p:txBody>
      </p:sp>
      <p:sp>
        <p:nvSpPr>
          <p:cNvPr id="5" name="Oval 4"/>
          <p:cNvSpPr/>
          <p:nvPr/>
        </p:nvSpPr>
        <p:spPr>
          <a:xfrm>
            <a:off x="3276600" y="3048000"/>
            <a:ext cx="2209800" cy="12954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smtClean="0"/>
              <a:t>Function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6248400" y="3200400"/>
            <a:ext cx="1600200" cy="106680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/>
              <a:t>Object</a:t>
            </a:r>
            <a:endParaRPr lang="en-US" sz="2800" b="1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819400" y="3732212"/>
            <a:ext cx="3810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638800" y="3732212"/>
            <a:ext cx="3810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066800" y="1981200"/>
            <a:ext cx="1600200" cy="10668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/>
              <a:t>Object</a:t>
            </a:r>
            <a:endParaRPr lang="en-US" sz="2800" b="1" dirty="0"/>
          </a:p>
        </p:txBody>
      </p:sp>
      <p:sp>
        <p:nvSpPr>
          <p:cNvPr id="11" name="Rectangle 10"/>
          <p:cNvSpPr/>
          <p:nvPr/>
        </p:nvSpPr>
        <p:spPr>
          <a:xfrm>
            <a:off x="1066800" y="4419600"/>
            <a:ext cx="1600200" cy="10668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/>
              <a:t>Object</a:t>
            </a:r>
            <a:endParaRPr lang="en-US" sz="2800" b="1" dirty="0"/>
          </a:p>
        </p:txBody>
      </p:sp>
      <p:cxnSp>
        <p:nvCxnSpPr>
          <p:cNvPr id="12" name="Straight Arrow Connector 11"/>
          <p:cNvCxnSpPr/>
          <p:nvPr/>
        </p:nvCxnSpPr>
        <p:spPr>
          <a:xfrm rot="5400000" flipH="1" flipV="1">
            <a:off x="2590800" y="4343400"/>
            <a:ext cx="83820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H="1">
            <a:off x="2628900" y="2705100"/>
            <a:ext cx="76200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15567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3200400"/>
            <a:ext cx="1600200" cy="10668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/>
              <a:t>Object</a:t>
            </a:r>
            <a:endParaRPr lang="en-US" sz="2800" b="1" dirty="0"/>
          </a:p>
        </p:txBody>
      </p:sp>
      <p:sp>
        <p:nvSpPr>
          <p:cNvPr id="5" name="Oval 4"/>
          <p:cNvSpPr/>
          <p:nvPr/>
        </p:nvSpPr>
        <p:spPr>
          <a:xfrm>
            <a:off x="3276600" y="3048000"/>
            <a:ext cx="2209800" cy="12954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smtClean="0"/>
              <a:t>Function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6248400" y="3200400"/>
            <a:ext cx="1600200" cy="106680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/>
              <a:t>Object</a:t>
            </a:r>
            <a:endParaRPr lang="en-US" sz="2800" b="1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819400" y="3732212"/>
            <a:ext cx="3810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638800" y="3732212"/>
            <a:ext cx="3810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066800" y="1981200"/>
            <a:ext cx="1600200" cy="10668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/>
              <a:t>Object</a:t>
            </a:r>
            <a:endParaRPr lang="en-US" sz="2800" b="1" dirty="0"/>
          </a:p>
        </p:txBody>
      </p:sp>
      <p:sp>
        <p:nvSpPr>
          <p:cNvPr id="11" name="Rectangle 10"/>
          <p:cNvSpPr/>
          <p:nvPr/>
        </p:nvSpPr>
        <p:spPr>
          <a:xfrm>
            <a:off x="1066800" y="4419600"/>
            <a:ext cx="1600200" cy="10668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/>
              <a:t>Object</a:t>
            </a:r>
            <a:endParaRPr lang="en-US" sz="2800" b="1" dirty="0"/>
          </a:p>
        </p:txBody>
      </p:sp>
      <p:cxnSp>
        <p:nvCxnSpPr>
          <p:cNvPr id="12" name="Straight Arrow Connector 11"/>
          <p:cNvCxnSpPr/>
          <p:nvPr/>
        </p:nvCxnSpPr>
        <p:spPr>
          <a:xfrm rot="5400000" flipH="1" flipV="1">
            <a:off x="2590800" y="4343400"/>
            <a:ext cx="83820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H="1">
            <a:off x="2628900" y="2705100"/>
            <a:ext cx="76200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sosceles Triangle 13"/>
          <p:cNvSpPr/>
          <p:nvPr/>
        </p:nvSpPr>
        <p:spPr>
          <a:xfrm>
            <a:off x="3276600" y="4419600"/>
            <a:ext cx="2286000" cy="762000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mtClean="0"/>
              <a:t>Options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035884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3200400"/>
            <a:ext cx="1600200" cy="10668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/>
              <a:t>Object</a:t>
            </a:r>
            <a:endParaRPr lang="en-US" sz="2800" b="1" dirty="0"/>
          </a:p>
        </p:txBody>
      </p:sp>
      <p:sp>
        <p:nvSpPr>
          <p:cNvPr id="5" name="Oval 4"/>
          <p:cNvSpPr/>
          <p:nvPr/>
        </p:nvSpPr>
        <p:spPr>
          <a:xfrm>
            <a:off x="3276600" y="3048000"/>
            <a:ext cx="2209800" cy="12954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smtClean="0"/>
              <a:t>Function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6248400" y="3200400"/>
            <a:ext cx="1600200" cy="106680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/>
              <a:t>Object</a:t>
            </a:r>
            <a:endParaRPr lang="en-US" sz="2800" b="1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819400" y="3732212"/>
            <a:ext cx="3810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638800" y="3732212"/>
            <a:ext cx="3810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066800" y="1981200"/>
            <a:ext cx="1600200" cy="10668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/>
              <a:t>Object</a:t>
            </a:r>
            <a:endParaRPr lang="en-US" sz="2800" b="1" dirty="0"/>
          </a:p>
        </p:txBody>
      </p:sp>
      <p:sp>
        <p:nvSpPr>
          <p:cNvPr id="11" name="Rectangle 10"/>
          <p:cNvSpPr/>
          <p:nvPr/>
        </p:nvSpPr>
        <p:spPr>
          <a:xfrm>
            <a:off x="1066800" y="4419600"/>
            <a:ext cx="1600200" cy="10668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/>
              <a:t>Object</a:t>
            </a:r>
            <a:endParaRPr lang="en-US" sz="2800" b="1" dirty="0"/>
          </a:p>
        </p:txBody>
      </p:sp>
      <p:cxnSp>
        <p:nvCxnSpPr>
          <p:cNvPr id="12" name="Straight Arrow Connector 11"/>
          <p:cNvCxnSpPr/>
          <p:nvPr/>
        </p:nvCxnSpPr>
        <p:spPr>
          <a:xfrm rot="5400000" flipH="1" flipV="1">
            <a:off x="2590800" y="4343400"/>
            <a:ext cx="83820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H="1">
            <a:off x="2628900" y="2705100"/>
            <a:ext cx="76200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sosceles Triangle 13"/>
          <p:cNvSpPr/>
          <p:nvPr/>
        </p:nvSpPr>
        <p:spPr>
          <a:xfrm>
            <a:off x="3276600" y="4419600"/>
            <a:ext cx="2286000" cy="762000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mtClean="0"/>
              <a:t>Options</a:t>
            </a:r>
            <a:endParaRPr 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981200" y="5540514"/>
            <a:ext cx="25747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1" smtClean="0"/>
              <a:t>Arguments</a:t>
            </a:r>
            <a:endParaRPr lang="en-US" sz="4000" b="1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6204457" y="4267200"/>
            <a:ext cx="17203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1" smtClean="0"/>
              <a:t>Return</a:t>
            </a:r>
            <a:endParaRPr lang="en-US" sz="4000" b="1" i="1" dirty="0"/>
          </a:p>
        </p:txBody>
      </p:sp>
    </p:spTree>
    <p:extLst>
      <p:ext uri="{BB962C8B-B14F-4D97-AF65-F5344CB8AC3E}">
        <p14:creationId xmlns:p14="http://schemas.microsoft.com/office/powerpoint/2010/main" val="8260194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700242" y="5663625"/>
            <a:ext cx="77579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smtClean="0"/>
              <a:t>Controlled by control elements (for, while, if)</a:t>
            </a:r>
            <a:endParaRPr lang="en-US" sz="3200" dirty="0"/>
          </a:p>
        </p:txBody>
      </p:sp>
      <p:sp>
        <p:nvSpPr>
          <p:cNvPr id="17" name="Rectangle 16"/>
          <p:cNvSpPr/>
          <p:nvPr/>
        </p:nvSpPr>
        <p:spPr>
          <a:xfrm>
            <a:off x="914400" y="1828800"/>
            <a:ext cx="7315200" cy="3810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3200400"/>
            <a:ext cx="1600200" cy="10668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/>
              <a:t>Object</a:t>
            </a:r>
            <a:endParaRPr lang="en-US" sz="2800" b="1" dirty="0"/>
          </a:p>
        </p:txBody>
      </p:sp>
      <p:sp>
        <p:nvSpPr>
          <p:cNvPr id="5" name="Oval 4"/>
          <p:cNvSpPr/>
          <p:nvPr/>
        </p:nvSpPr>
        <p:spPr>
          <a:xfrm>
            <a:off x="3276600" y="3048000"/>
            <a:ext cx="2209800" cy="12954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smtClean="0"/>
              <a:t>Function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6248400" y="3200400"/>
            <a:ext cx="1600200" cy="1066800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/>
              <a:t>Object</a:t>
            </a:r>
            <a:endParaRPr lang="en-US" sz="2800" b="1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819400" y="3732212"/>
            <a:ext cx="3810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638800" y="3732212"/>
            <a:ext cx="3810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066800" y="1981200"/>
            <a:ext cx="1600200" cy="10668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/>
              <a:t>Object</a:t>
            </a:r>
            <a:endParaRPr lang="en-US" sz="2800" b="1" dirty="0"/>
          </a:p>
        </p:txBody>
      </p:sp>
      <p:sp>
        <p:nvSpPr>
          <p:cNvPr id="11" name="Rectangle 10"/>
          <p:cNvSpPr/>
          <p:nvPr/>
        </p:nvSpPr>
        <p:spPr>
          <a:xfrm>
            <a:off x="1066800" y="4419600"/>
            <a:ext cx="1600200" cy="10668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/>
              <a:t>Object</a:t>
            </a:r>
            <a:endParaRPr lang="en-US" sz="2800" b="1" dirty="0"/>
          </a:p>
        </p:txBody>
      </p:sp>
      <p:cxnSp>
        <p:nvCxnSpPr>
          <p:cNvPr id="12" name="Straight Arrow Connector 11"/>
          <p:cNvCxnSpPr/>
          <p:nvPr/>
        </p:nvCxnSpPr>
        <p:spPr>
          <a:xfrm rot="5400000" flipH="1" flipV="1">
            <a:off x="2590800" y="4343400"/>
            <a:ext cx="83820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H="1">
            <a:off x="2628900" y="2705100"/>
            <a:ext cx="76200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sosceles Triangle 13"/>
          <p:cNvSpPr/>
          <p:nvPr/>
        </p:nvSpPr>
        <p:spPr>
          <a:xfrm>
            <a:off x="3276600" y="4419600"/>
            <a:ext cx="2286000" cy="762000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mtClean="0"/>
              <a:t>Options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2465051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66800" y="3200400"/>
            <a:ext cx="6858000" cy="2667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Calling a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8229600" cy="1371599"/>
          </a:xfrm>
        </p:spPr>
        <p:txBody>
          <a:bodyPr>
            <a:normAutofit fontScale="77500" lnSpcReduction="20000"/>
          </a:bodyPr>
          <a:lstStyle/>
          <a:p>
            <a:r>
              <a:rPr lang="en-US" b="1" i="1" smtClean="0"/>
              <a:t>Call</a:t>
            </a:r>
            <a:r>
              <a:rPr lang="en-US" smtClean="0"/>
              <a:t>: a function with a particular set of arguments</a:t>
            </a:r>
          </a:p>
          <a:p>
            <a:endParaRPr lang="en-US" smtClean="0"/>
          </a:p>
          <a:p>
            <a:r>
              <a:rPr lang="en-US" smtClean="0"/>
              <a:t>function( </a:t>
            </a:r>
            <a:r>
              <a:rPr lang="en-US" i="1" smtClean="0"/>
              <a:t>argument</a:t>
            </a:r>
            <a:r>
              <a:rPr lang="en-US" smtClean="0"/>
              <a:t>, </a:t>
            </a:r>
            <a:r>
              <a:rPr lang="en-US" i="1" smtClean="0"/>
              <a:t>argument</a:t>
            </a:r>
            <a:r>
              <a:rPr lang="en-US" smtClean="0"/>
              <a:t> . . . )</a:t>
            </a:r>
          </a:p>
          <a:p>
            <a:r>
              <a:rPr lang="en-US" smtClean="0"/>
              <a:t>x = function( </a:t>
            </a:r>
            <a:r>
              <a:rPr lang="en-US" i="1" smtClean="0"/>
              <a:t>argument</a:t>
            </a:r>
            <a:r>
              <a:rPr lang="en-US" smtClean="0"/>
              <a:t>, </a:t>
            </a:r>
            <a:r>
              <a:rPr lang="en-US" i="1" smtClean="0"/>
              <a:t>argument</a:t>
            </a:r>
            <a:r>
              <a:rPr lang="en-US" smtClean="0"/>
              <a:t> . . .)</a:t>
            </a:r>
          </a:p>
          <a:p>
            <a:endParaRPr lang="en-US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19200" y="3265944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sqrt(16)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4</a:t>
            </a: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x = sqrt(16)</a:t>
            </a: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x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4</a:t>
            </a:r>
            <a:endParaRPr lang="en-US" sz="28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7285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66800" y="3200400"/>
            <a:ext cx="6858000" cy="2667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Calling a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8229600" cy="1371599"/>
          </a:xfrm>
        </p:spPr>
        <p:txBody>
          <a:bodyPr>
            <a:normAutofit fontScale="77500" lnSpcReduction="20000"/>
          </a:bodyPr>
          <a:lstStyle/>
          <a:p>
            <a:r>
              <a:rPr lang="en-US" b="1" i="1" smtClean="0"/>
              <a:t>Call</a:t>
            </a:r>
            <a:r>
              <a:rPr lang="en-US" smtClean="0"/>
              <a:t>: a function with a particular set of arguments</a:t>
            </a:r>
          </a:p>
          <a:p>
            <a:endParaRPr lang="en-US" smtClean="0"/>
          </a:p>
          <a:p>
            <a:r>
              <a:rPr lang="en-US" smtClean="0"/>
              <a:t>function( </a:t>
            </a:r>
            <a:r>
              <a:rPr lang="en-US" i="1" smtClean="0"/>
              <a:t>argument</a:t>
            </a:r>
            <a:r>
              <a:rPr lang="en-US" smtClean="0"/>
              <a:t>, </a:t>
            </a:r>
            <a:r>
              <a:rPr lang="en-US" i="1" smtClean="0"/>
              <a:t>argument</a:t>
            </a:r>
            <a:r>
              <a:rPr lang="en-US" smtClean="0"/>
              <a:t> . . . )</a:t>
            </a:r>
          </a:p>
          <a:p>
            <a:r>
              <a:rPr lang="en-US" smtClean="0"/>
              <a:t>x = function( </a:t>
            </a:r>
            <a:r>
              <a:rPr lang="en-US" i="1" smtClean="0"/>
              <a:t>argument</a:t>
            </a:r>
            <a:r>
              <a:rPr lang="en-US" smtClean="0"/>
              <a:t>, </a:t>
            </a:r>
            <a:r>
              <a:rPr lang="en-US" i="1" smtClean="0"/>
              <a:t>argument</a:t>
            </a:r>
            <a:r>
              <a:rPr lang="en-US" smtClean="0"/>
              <a:t> . . .)</a:t>
            </a:r>
          </a:p>
          <a:p>
            <a:endParaRPr lang="en-US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19200" y="3265944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sqrt(16)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4</a:t>
            </a: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x = sqrt(16)</a:t>
            </a: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x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4</a:t>
            </a:r>
            <a:endParaRPr lang="en-US" sz="28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38601" y="3429000"/>
            <a:ext cx="2209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The function return is not saved, just printed to the screen</a:t>
            </a:r>
            <a:endParaRPr lang="en-US" dirty="0"/>
          </a:p>
        </p:txBody>
      </p:sp>
      <p:cxnSp>
        <p:nvCxnSpPr>
          <p:cNvPr id="7" name="Straight Arrow Connector 6"/>
          <p:cNvCxnSpPr>
            <a:stCxn id="6" idx="1"/>
          </p:cNvCxnSpPr>
          <p:nvPr/>
        </p:nvCxnSpPr>
        <p:spPr>
          <a:xfrm rot="10800000" flipV="1">
            <a:off x="2590801" y="3886200"/>
            <a:ext cx="1447800" cy="762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51306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66800" y="3200400"/>
            <a:ext cx="6858000" cy="2667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Calling a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8229600" cy="1371599"/>
          </a:xfrm>
        </p:spPr>
        <p:txBody>
          <a:bodyPr>
            <a:normAutofit fontScale="77500" lnSpcReduction="20000"/>
          </a:bodyPr>
          <a:lstStyle/>
          <a:p>
            <a:r>
              <a:rPr lang="en-US" b="1" i="1" smtClean="0"/>
              <a:t>Call</a:t>
            </a:r>
            <a:r>
              <a:rPr lang="en-US" smtClean="0"/>
              <a:t>: a function with a particular set of arguments</a:t>
            </a:r>
          </a:p>
          <a:p>
            <a:endParaRPr lang="en-US" smtClean="0"/>
          </a:p>
          <a:p>
            <a:r>
              <a:rPr lang="en-US" smtClean="0"/>
              <a:t>function( </a:t>
            </a:r>
            <a:r>
              <a:rPr lang="en-US" i="1" smtClean="0"/>
              <a:t>argument</a:t>
            </a:r>
            <a:r>
              <a:rPr lang="en-US" smtClean="0"/>
              <a:t>, </a:t>
            </a:r>
            <a:r>
              <a:rPr lang="en-US" i="1" smtClean="0"/>
              <a:t>argument</a:t>
            </a:r>
            <a:r>
              <a:rPr lang="en-US" smtClean="0"/>
              <a:t> . . . )</a:t>
            </a:r>
          </a:p>
          <a:p>
            <a:r>
              <a:rPr lang="en-US" smtClean="0"/>
              <a:t>x = function( </a:t>
            </a:r>
            <a:r>
              <a:rPr lang="en-US" i="1" smtClean="0"/>
              <a:t>argument</a:t>
            </a:r>
            <a:r>
              <a:rPr lang="en-US" smtClean="0"/>
              <a:t>, </a:t>
            </a:r>
            <a:r>
              <a:rPr lang="en-US" i="1" smtClean="0"/>
              <a:t>argument</a:t>
            </a:r>
            <a:r>
              <a:rPr lang="en-US" smtClean="0"/>
              <a:t> . . .)</a:t>
            </a:r>
          </a:p>
          <a:p>
            <a:endParaRPr lang="en-US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19200" y="3265944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sqrt(16)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4</a:t>
            </a:r>
          </a:p>
          <a:p>
            <a:endParaRPr lang="en-US" sz="280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x = sqrt(16)</a:t>
            </a: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x</a:t>
            </a:r>
          </a:p>
          <a:p>
            <a:r>
              <a:rPr lang="en-US" sz="28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4</a:t>
            </a:r>
            <a:endParaRPr lang="en-US" sz="28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67201" y="4800600"/>
            <a:ext cx="2209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The function return is assigned to a new object, “x”</a:t>
            </a:r>
            <a:endParaRPr lang="en-US" dirty="0"/>
          </a:p>
        </p:txBody>
      </p:sp>
      <p:cxnSp>
        <p:nvCxnSpPr>
          <p:cNvPr id="7" name="Straight Arrow Connector 6"/>
          <p:cNvCxnSpPr>
            <a:stCxn id="6" idx="1"/>
          </p:cNvCxnSpPr>
          <p:nvPr/>
        </p:nvCxnSpPr>
        <p:spPr>
          <a:xfrm rot="10800000" flipV="1">
            <a:off x="2819401" y="5257800"/>
            <a:ext cx="1447800" cy="762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6829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Arguments to a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function( </a:t>
            </a:r>
            <a:r>
              <a:rPr lang="en-US" i="1" smtClean="0"/>
              <a:t>argument</a:t>
            </a:r>
            <a:r>
              <a:rPr lang="en-US" smtClean="0"/>
              <a:t>, </a:t>
            </a:r>
            <a:r>
              <a:rPr lang="en-US" i="1" smtClean="0"/>
              <a:t>argument</a:t>
            </a:r>
            <a:r>
              <a:rPr lang="en-US" smtClean="0"/>
              <a:t> . . .)</a:t>
            </a:r>
          </a:p>
          <a:p>
            <a:pPr lvl="1"/>
            <a:r>
              <a:rPr lang="en-US" smtClean="0"/>
              <a:t>Many functions will have default values for arguments</a:t>
            </a:r>
          </a:p>
          <a:p>
            <a:pPr lvl="2"/>
            <a:r>
              <a:rPr lang="en-US" smtClean="0"/>
              <a:t>If unspecified, the argument will take that value</a:t>
            </a:r>
          </a:p>
          <a:p>
            <a:pPr lvl="1"/>
            <a:r>
              <a:rPr lang="en-US" smtClean="0"/>
              <a:t>To find these values and a list of all arguments, do:</a:t>
            </a:r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If you are just looking for functions related to a word, I would use google. But you can also: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0" y="3119735"/>
            <a:ext cx="7543800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?function.name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5105400"/>
            <a:ext cx="7543800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??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key.word</a:t>
            </a:r>
            <a:endParaRPr lang="en-US" sz="2400" dirty="0" smtClean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1952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Packages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Sets of functions for a particular purpose</a:t>
            </a:r>
          </a:p>
          <a:p>
            <a:pPr lvl="1"/>
            <a:r>
              <a:rPr lang="en-US" smtClean="0"/>
              <a:t>We will explore some of these in detail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42791" y="0"/>
            <a:ext cx="17012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09600" y="2547878"/>
            <a:ext cx="6400800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install.packages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require(package.name)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4486712"/>
            <a:ext cx="6781800" cy="176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066800" y="4038600"/>
            <a:ext cx="883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CRAN!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5485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Function help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0"/>
            <a:ext cx="502103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831744" y="1610380"/>
            <a:ext cx="1140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/>
              <a:t>Syntax</a:t>
            </a:r>
            <a:endParaRPr lang="en-US" sz="28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971800" y="1828800"/>
            <a:ext cx="990600" cy="1588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85734" y="2057400"/>
            <a:ext cx="17860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/>
              <a:t>Arguments</a:t>
            </a:r>
            <a:endParaRPr lang="en-US" sz="28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968856" y="2286000"/>
            <a:ext cx="990600" cy="1588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828800" y="3352800"/>
            <a:ext cx="11945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/>
              <a:t>Return</a:t>
            </a:r>
            <a:endParaRPr lang="en-US" sz="28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968856" y="3571220"/>
            <a:ext cx="990600" cy="1588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91745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Function help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219200"/>
            <a:ext cx="5791200" cy="556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3657600"/>
            <a:ext cx="5029200" cy="99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81654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Programming in R</a:t>
            </a:r>
            <a:endParaRPr lang="en-US" dirty="0"/>
          </a:p>
        </p:txBody>
      </p:sp>
      <p:sp>
        <p:nvSpPr>
          <p:cNvPr id="4" name="Flowchart: Process 3"/>
          <p:cNvSpPr/>
          <p:nvPr/>
        </p:nvSpPr>
        <p:spPr>
          <a:xfrm>
            <a:off x="3429000" y="1828006"/>
            <a:ext cx="1524000" cy="3810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Functions</a:t>
            </a:r>
            <a:endParaRPr lang="en-US" dirty="0"/>
          </a:p>
        </p:txBody>
      </p:sp>
      <p:sp>
        <p:nvSpPr>
          <p:cNvPr id="10" name="Circular Arrow 9"/>
          <p:cNvSpPr/>
          <p:nvPr/>
        </p:nvSpPr>
        <p:spPr>
          <a:xfrm rot="9583230">
            <a:off x="5025012" y="1748413"/>
            <a:ext cx="506043" cy="506043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965638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1828800"/>
            <a:ext cx="667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Loop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0636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Programming in R</a:t>
            </a:r>
            <a:endParaRPr lang="en-US" dirty="0"/>
          </a:p>
        </p:txBody>
      </p:sp>
      <p:sp>
        <p:nvSpPr>
          <p:cNvPr id="4" name="Flowchart: Process 3"/>
          <p:cNvSpPr/>
          <p:nvPr/>
        </p:nvSpPr>
        <p:spPr>
          <a:xfrm>
            <a:off x="3429000" y="1828006"/>
            <a:ext cx="1524000" cy="3810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Functions</a:t>
            </a:r>
            <a:endParaRPr lang="en-US" dirty="0"/>
          </a:p>
        </p:txBody>
      </p:sp>
      <p:cxnSp>
        <p:nvCxnSpPr>
          <p:cNvPr id="7" name="Straight Arrow Connector 6"/>
          <p:cNvCxnSpPr>
            <a:stCxn id="4" idx="2"/>
          </p:cNvCxnSpPr>
          <p:nvPr/>
        </p:nvCxnSpPr>
        <p:spPr>
          <a:xfrm rot="5400000">
            <a:off x="3962400" y="2437606"/>
            <a:ext cx="457200" cy="1588"/>
          </a:xfrm>
          <a:prstGeom prst="straightConnector1">
            <a:avLst/>
          </a:prstGeom>
          <a:ln w="1905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ircular Arrow 9"/>
          <p:cNvSpPr/>
          <p:nvPr/>
        </p:nvSpPr>
        <p:spPr>
          <a:xfrm rot="9583230">
            <a:off x="5025012" y="1748413"/>
            <a:ext cx="506043" cy="506043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965638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lowchart: Process 5"/>
          <p:cNvSpPr/>
          <p:nvPr/>
        </p:nvSpPr>
        <p:spPr>
          <a:xfrm>
            <a:off x="3429000" y="2667000"/>
            <a:ext cx="1524000" cy="3810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Functions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3961605" y="3275806"/>
            <a:ext cx="457200" cy="1588"/>
          </a:xfrm>
          <a:prstGeom prst="straightConnector1">
            <a:avLst/>
          </a:prstGeom>
          <a:ln w="1905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lowchart: Decision 10"/>
          <p:cNvSpPr/>
          <p:nvPr/>
        </p:nvSpPr>
        <p:spPr>
          <a:xfrm>
            <a:off x="3581400" y="3505200"/>
            <a:ext cx="1219200" cy="5334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if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3963194" y="4266406"/>
            <a:ext cx="457200" cy="1588"/>
          </a:xfrm>
          <a:prstGeom prst="straightConnector1">
            <a:avLst/>
          </a:prstGeom>
          <a:ln w="1905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724400" y="3808412"/>
            <a:ext cx="684212" cy="1588"/>
          </a:xfrm>
          <a:prstGeom prst="straightConnector1">
            <a:avLst/>
          </a:prstGeom>
          <a:ln w="1905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lowchart: Process 14"/>
          <p:cNvSpPr/>
          <p:nvPr/>
        </p:nvSpPr>
        <p:spPr>
          <a:xfrm>
            <a:off x="3429000" y="4495800"/>
            <a:ext cx="1524000" cy="3810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Functions</a:t>
            </a:r>
            <a:endParaRPr lang="en-US" dirty="0"/>
          </a:p>
        </p:txBody>
      </p:sp>
      <p:sp>
        <p:nvSpPr>
          <p:cNvPr id="16" name="Flowchart: Decision 15"/>
          <p:cNvSpPr/>
          <p:nvPr/>
        </p:nvSpPr>
        <p:spPr>
          <a:xfrm>
            <a:off x="3581400" y="5334000"/>
            <a:ext cx="1219200" cy="5334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if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 rot="5400000">
            <a:off x="3963194" y="5104606"/>
            <a:ext cx="457200" cy="1588"/>
          </a:xfrm>
          <a:prstGeom prst="straightConnector1">
            <a:avLst/>
          </a:prstGeom>
          <a:ln w="1905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0800000">
            <a:off x="3048001" y="5637211"/>
            <a:ext cx="611188" cy="1588"/>
          </a:xfrm>
          <a:prstGeom prst="straightConnector1">
            <a:avLst/>
          </a:prstGeom>
          <a:ln w="1905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725989" y="5638800"/>
            <a:ext cx="608011" cy="1"/>
          </a:xfrm>
          <a:prstGeom prst="straightConnector1">
            <a:avLst/>
          </a:prstGeom>
          <a:ln w="1905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lowchart: Terminator 23"/>
          <p:cNvSpPr/>
          <p:nvPr/>
        </p:nvSpPr>
        <p:spPr>
          <a:xfrm>
            <a:off x="5334000" y="5410200"/>
            <a:ext cx="990600" cy="4572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Output</a:t>
            </a:r>
            <a:endParaRPr lang="en-US" dirty="0"/>
          </a:p>
        </p:txBody>
      </p:sp>
      <p:sp>
        <p:nvSpPr>
          <p:cNvPr id="25" name="Flowchart: Terminator 24"/>
          <p:cNvSpPr/>
          <p:nvPr/>
        </p:nvSpPr>
        <p:spPr>
          <a:xfrm>
            <a:off x="5410200" y="3581400"/>
            <a:ext cx="990600" cy="4572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Output</a:t>
            </a:r>
            <a:endParaRPr lang="en-US" dirty="0"/>
          </a:p>
        </p:txBody>
      </p:sp>
      <p:sp>
        <p:nvSpPr>
          <p:cNvPr id="26" name="Flowchart: Terminator 25"/>
          <p:cNvSpPr/>
          <p:nvPr/>
        </p:nvSpPr>
        <p:spPr>
          <a:xfrm>
            <a:off x="2057400" y="5410200"/>
            <a:ext cx="990600" cy="4572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Output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486400" y="1828800"/>
            <a:ext cx="667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Loop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8178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Next topic: control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for</a:t>
            </a:r>
          </a:p>
          <a:p>
            <a:r>
              <a:rPr lang="en-US" dirty="0" smtClean="0"/>
              <a:t>if</a:t>
            </a:r>
          </a:p>
          <a:p>
            <a:r>
              <a:rPr lang="en-US" dirty="0" smtClean="0"/>
              <a:t>while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general syntax is: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0200" y="3828871"/>
            <a:ext cx="6553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for/if/while ( conditions )</a:t>
            </a: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	commands</a:t>
            </a:r>
          </a:p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	}</a:t>
            </a:r>
            <a:endParaRPr lang="en-US" sz="28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9430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229600" cy="2133600"/>
          </a:xfrm>
        </p:spPr>
        <p:txBody>
          <a:bodyPr>
            <a:normAutofit/>
          </a:bodyPr>
          <a:lstStyle/>
          <a:p>
            <a:r>
              <a:rPr lang="en-US" smtClean="0"/>
              <a:t>When you want to do something a certain number of times</a:t>
            </a:r>
          </a:p>
          <a:p>
            <a:r>
              <a:rPr lang="en-US" smtClean="0"/>
              <a:t>When you want to do something to each element of a vector, list, matrix . . .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62000" y="2908279"/>
            <a:ext cx="7543800" cy="34163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X = seq(1,4,by = 1)</a:t>
            </a:r>
          </a:p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for(i in X)</a:t>
            </a:r>
          </a:p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	print(i+1)</a:t>
            </a:r>
          </a:p>
          <a:p>
            <a:r>
              <a:rPr lang="en-US" sz="2400" smtClean="0">
                <a:latin typeface="Courier New" pitchFamily="49" charset="0"/>
                <a:cs typeface="Courier New" pitchFamily="49" charset="0"/>
              </a:rPr>
              <a:t>	}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2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3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4</a:t>
            </a:r>
          </a:p>
          <a:p>
            <a:r>
              <a:rPr lang="en-US" sz="240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5</a:t>
            </a:r>
            <a:endParaRPr lang="en-US" sz="28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3103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Details of for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for( i in 1:10 )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7634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 of for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for( i in 1:10 )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47800" y="2286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981200" y="2286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2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514600" y="2286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3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3048000" y="2286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4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3581400" y="2286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5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4114800" y="2286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6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4648200" y="2286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7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5181600" y="2286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8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5715000" y="2286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9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6248400" y="2286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10</a:t>
            </a:r>
            <a:endParaRPr lang="en-US" sz="2400" dirty="0"/>
          </a:p>
        </p:txBody>
      </p:sp>
      <p:sp>
        <p:nvSpPr>
          <p:cNvPr id="14" name="Left Brace 13"/>
          <p:cNvSpPr/>
          <p:nvPr/>
        </p:nvSpPr>
        <p:spPr>
          <a:xfrm rot="5400000">
            <a:off x="3771901" y="-723900"/>
            <a:ext cx="609599" cy="5257800"/>
          </a:xfrm>
          <a:prstGeom prst="leftBrace">
            <a:avLst>
              <a:gd name="adj1" fmla="val 93169"/>
              <a:gd name="adj2" fmla="val 68552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3719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 of for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for( i in 1:10 )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47800" y="2286000"/>
            <a:ext cx="533400" cy="533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981200" y="2286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2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514600" y="2286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3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3048000" y="2286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4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3581400" y="2286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5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4114800" y="2286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6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4648200" y="2286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7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5181600" y="2286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8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5715000" y="2286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9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6248400" y="2286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10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1447800" y="2971800"/>
            <a:ext cx="33966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</a:t>
            </a:r>
            <a:r>
              <a:rPr lang="en-US" dirty="0" smtClean="0"/>
              <a:t> = 1</a:t>
            </a:r>
          </a:p>
          <a:p>
            <a:r>
              <a:rPr lang="en-US" dirty="0" smtClean="0"/>
              <a:t>Do any number of functions with </a:t>
            </a:r>
            <a:r>
              <a:rPr lang="en-US" dirty="0" err="1" smtClean="0"/>
              <a:t>i</a:t>
            </a:r>
            <a:endParaRPr lang="en-US" dirty="0" smtClean="0"/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print(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=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sqrt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010279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 of for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for( i in 1:10 )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47800" y="2286000"/>
            <a:ext cx="533400" cy="5334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981200" y="2286000"/>
            <a:ext cx="533400" cy="533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2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514600" y="2286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3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3048000" y="2286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4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3581400" y="2286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5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4114800" y="2286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6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4648200" y="2286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7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5181600" y="2286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8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5715000" y="2286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9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6248400" y="2286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10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1937365" y="2971800"/>
            <a:ext cx="33966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</a:t>
            </a:r>
            <a:r>
              <a:rPr lang="en-US" dirty="0" smtClean="0"/>
              <a:t> = 2</a:t>
            </a:r>
          </a:p>
          <a:p>
            <a:r>
              <a:rPr lang="en-US" dirty="0" smtClean="0"/>
              <a:t>Do any number of functions with </a:t>
            </a:r>
            <a:r>
              <a:rPr lang="en-US" dirty="0" err="1" smtClean="0"/>
              <a:t>i</a:t>
            </a:r>
            <a:endParaRPr lang="en-US" dirty="0" smtClean="0"/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print(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=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sqrt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659629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 of for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for( i in 1:10 )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47800" y="2286000"/>
            <a:ext cx="533400" cy="5334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981200" y="2286000"/>
            <a:ext cx="5334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2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514600" y="2286000"/>
            <a:ext cx="5334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3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3048000" y="2286000"/>
            <a:ext cx="5334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4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3581400" y="2286000"/>
            <a:ext cx="5334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5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4114800" y="2286000"/>
            <a:ext cx="5334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6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4648200" y="2286000"/>
            <a:ext cx="5334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7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5181600" y="2286000"/>
            <a:ext cx="5334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8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5715000" y="2286000"/>
            <a:ext cx="5334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9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6248400" y="2286000"/>
            <a:ext cx="533400" cy="533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10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5791200" y="2971800"/>
            <a:ext cx="33966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</a:t>
            </a:r>
            <a:r>
              <a:rPr lang="en-US" dirty="0" smtClean="0"/>
              <a:t> = 10</a:t>
            </a:r>
          </a:p>
          <a:p>
            <a:r>
              <a:rPr lang="en-US" dirty="0" smtClean="0"/>
              <a:t>Do any number of functions with </a:t>
            </a:r>
            <a:r>
              <a:rPr lang="en-US" dirty="0" err="1" smtClean="0"/>
              <a:t>i</a:t>
            </a:r>
            <a:endParaRPr lang="en-US" dirty="0" smtClean="0"/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print(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=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sqrt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412078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 as an Index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9600" y="1224677"/>
            <a:ext cx="7543800" cy="25853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= c(17,3,-1,10,9)</a:t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Y = rep(NA,5)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for(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in 1:length(X))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if(X[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&lt; 12)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Y[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= X[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+ 5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}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}</a:t>
            </a:r>
          </a:p>
        </p:txBody>
      </p:sp>
      <p:sp>
        <p:nvSpPr>
          <p:cNvPr id="4" name="Rectangle 3"/>
          <p:cNvSpPr/>
          <p:nvPr/>
        </p:nvSpPr>
        <p:spPr>
          <a:xfrm>
            <a:off x="12206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17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7540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3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2874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-1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28208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10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33542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9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85800" y="3962400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X = </a:t>
            </a:r>
            <a:endParaRPr lang="en-US" dirty="0"/>
          </a:p>
        </p:txBody>
      </p:sp>
      <p:sp>
        <p:nvSpPr>
          <p:cNvPr id="13" name="Isosceles Triangle 12"/>
          <p:cNvSpPr/>
          <p:nvPr/>
        </p:nvSpPr>
        <p:spPr>
          <a:xfrm rot="5400000">
            <a:off x="304799" y="1295400"/>
            <a:ext cx="304800" cy="152400"/>
          </a:xfrm>
          <a:prstGeom prst="triangl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89860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 as an Index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9600" y="1224677"/>
            <a:ext cx="7543800" cy="25853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= c(17,3,-1,10,9)</a:t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Y = rep(NA,5)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for(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in 1:length(X))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if(X[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&lt; 12)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Y[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= X[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+ 5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}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}</a:t>
            </a:r>
          </a:p>
        </p:txBody>
      </p:sp>
      <p:sp>
        <p:nvSpPr>
          <p:cNvPr id="4" name="Rectangle 3"/>
          <p:cNvSpPr/>
          <p:nvPr/>
        </p:nvSpPr>
        <p:spPr>
          <a:xfrm>
            <a:off x="12206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17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7540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3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2874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-1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28208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10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33542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9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85800" y="3962400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X =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800600" y="3962400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Y =</a:t>
            </a:r>
            <a:endParaRPr lang="en-US" dirty="0"/>
          </a:p>
        </p:txBody>
      </p:sp>
      <p:sp>
        <p:nvSpPr>
          <p:cNvPr id="13" name="Isosceles Triangle 12"/>
          <p:cNvSpPr/>
          <p:nvPr/>
        </p:nvSpPr>
        <p:spPr>
          <a:xfrm rot="5400000">
            <a:off x="304799" y="1600200"/>
            <a:ext cx="304800" cy="152400"/>
          </a:xfrm>
          <a:prstGeom prst="triangl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3340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58674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64008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69342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74676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481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 as an Index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9600" y="1224677"/>
            <a:ext cx="7543800" cy="25853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= c(17,3,-1,10,9)</a:t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Y = NULL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for(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in 1:length(X))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if(X[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&lt; 12)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Y[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= X[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+ 5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}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}</a:t>
            </a:r>
          </a:p>
        </p:txBody>
      </p:sp>
      <p:sp>
        <p:nvSpPr>
          <p:cNvPr id="4" name="Rectangle 3"/>
          <p:cNvSpPr/>
          <p:nvPr/>
        </p:nvSpPr>
        <p:spPr>
          <a:xfrm>
            <a:off x="12206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17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7540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3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2874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-1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28208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10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33542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9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85800" y="3962400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X =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800600" y="3962400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Y =</a:t>
            </a:r>
            <a:endParaRPr lang="en-US" dirty="0"/>
          </a:p>
        </p:txBody>
      </p:sp>
      <p:sp>
        <p:nvSpPr>
          <p:cNvPr id="13" name="Isosceles Triangle 12"/>
          <p:cNvSpPr/>
          <p:nvPr/>
        </p:nvSpPr>
        <p:spPr>
          <a:xfrm rot="5400000">
            <a:off x="304799" y="1904999"/>
            <a:ext cx="304800" cy="152400"/>
          </a:xfrm>
          <a:prstGeom prst="triangl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220665" y="4572000"/>
            <a:ext cx="533400" cy="533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1754065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2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2287465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3</a:t>
            </a:r>
            <a:endParaRPr lang="en-US" sz="2400" dirty="0"/>
          </a:p>
        </p:txBody>
      </p:sp>
      <p:sp>
        <p:nvSpPr>
          <p:cNvPr id="17" name="Rectangle 16"/>
          <p:cNvSpPr/>
          <p:nvPr/>
        </p:nvSpPr>
        <p:spPr>
          <a:xfrm>
            <a:off x="2819400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4</a:t>
            </a:r>
            <a:endParaRPr lang="en-US" sz="2400" dirty="0"/>
          </a:p>
        </p:txBody>
      </p:sp>
      <p:sp>
        <p:nvSpPr>
          <p:cNvPr id="18" name="Rectangle 17"/>
          <p:cNvSpPr/>
          <p:nvPr/>
        </p:nvSpPr>
        <p:spPr>
          <a:xfrm>
            <a:off x="3354265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5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1143000" y="5105400"/>
            <a:ext cx="14766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i = 1</a:t>
            </a:r>
          </a:p>
          <a:p>
            <a:r>
              <a:rPr lang="en-US" smtClean="0"/>
              <a:t>(so X[i] = 17)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53340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58674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64008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69342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74676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07694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 as an Index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9600" y="1224677"/>
            <a:ext cx="7543800" cy="25853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= c(17,3,-1,10,9)</a:t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Y = NULL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for(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in 1:length(X))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if(X[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&lt; 12)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Y[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= X[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+ 5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}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}</a:t>
            </a:r>
          </a:p>
        </p:txBody>
      </p:sp>
      <p:sp>
        <p:nvSpPr>
          <p:cNvPr id="4" name="Rectangle 3"/>
          <p:cNvSpPr/>
          <p:nvPr/>
        </p:nvSpPr>
        <p:spPr>
          <a:xfrm>
            <a:off x="12206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17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7540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3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2874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-1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28208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10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33542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9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85800" y="3962400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X =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800600" y="3962400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Y =</a:t>
            </a:r>
            <a:endParaRPr lang="en-US" dirty="0"/>
          </a:p>
        </p:txBody>
      </p:sp>
      <p:sp>
        <p:nvSpPr>
          <p:cNvPr id="13" name="Isosceles Triangle 12"/>
          <p:cNvSpPr/>
          <p:nvPr/>
        </p:nvSpPr>
        <p:spPr>
          <a:xfrm rot="5400000">
            <a:off x="304799" y="2438400"/>
            <a:ext cx="304800" cy="152400"/>
          </a:xfrm>
          <a:prstGeom prst="triangl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220665" y="4572000"/>
            <a:ext cx="533400" cy="533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1754065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2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2287465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3</a:t>
            </a:r>
            <a:endParaRPr lang="en-US" sz="2400" dirty="0"/>
          </a:p>
        </p:txBody>
      </p:sp>
      <p:sp>
        <p:nvSpPr>
          <p:cNvPr id="17" name="Rectangle 16"/>
          <p:cNvSpPr/>
          <p:nvPr/>
        </p:nvSpPr>
        <p:spPr>
          <a:xfrm>
            <a:off x="2819400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4</a:t>
            </a:r>
            <a:endParaRPr lang="en-US" sz="2400" dirty="0"/>
          </a:p>
        </p:txBody>
      </p:sp>
      <p:sp>
        <p:nvSpPr>
          <p:cNvPr id="18" name="Rectangle 17"/>
          <p:cNvSpPr/>
          <p:nvPr/>
        </p:nvSpPr>
        <p:spPr>
          <a:xfrm>
            <a:off x="3354265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5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1143000" y="5105400"/>
            <a:ext cx="14766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i = 1</a:t>
            </a:r>
          </a:p>
          <a:p>
            <a:r>
              <a:rPr lang="en-US" smtClean="0"/>
              <a:t>(so X[i] = 17)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905000" y="2286000"/>
            <a:ext cx="1524000" cy="381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363930" y="2297668"/>
            <a:ext cx="293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F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2438400" y="2667000"/>
            <a:ext cx="2286000" cy="83820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53340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8674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64008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69342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74676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8463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 as an Index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9600" y="1224677"/>
            <a:ext cx="7543800" cy="25853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= c(17,3,-1,10,9)</a:t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Y = NULL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for(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in 1:length(X))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if(X[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&lt; 12)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Y[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= X[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+ 5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}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}</a:t>
            </a:r>
          </a:p>
        </p:txBody>
      </p:sp>
      <p:sp>
        <p:nvSpPr>
          <p:cNvPr id="4" name="Rectangle 3"/>
          <p:cNvSpPr/>
          <p:nvPr/>
        </p:nvSpPr>
        <p:spPr>
          <a:xfrm>
            <a:off x="12206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17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7540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3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2874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-1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28208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10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33542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9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85800" y="3962400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X =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800600" y="3962400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Y =</a:t>
            </a:r>
            <a:endParaRPr lang="en-US" dirty="0"/>
          </a:p>
        </p:txBody>
      </p:sp>
      <p:sp>
        <p:nvSpPr>
          <p:cNvPr id="13" name="Isosceles Triangle 12"/>
          <p:cNvSpPr/>
          <p:nvPr/>
        </p:nvSpPr>
        <p:spPr>
          <a:xfrm rot="5400000">
            <a:off x="304799" y="1904999"/>
            <a:ext cx="304800" cy="152400"/>
          </a:xfrm>
          <a:prstGeom prst="triangl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220665" y="4572000"/>
            <a:ext cx="533400" cy="5334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1754065" y="4572000"/>
            <a:ext cx="533400" cy="533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2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2287465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3</a:t>
            </a:r>
            <a:endParaRPr lang="en-US" sz="2400" dirty="0"/>
          </a:p>
        </p:txBody>
      </p:sp>
      <p:sp>
        <p:nvSpPr>
          <p:cNvPr id="17" name="Rectangle 16"/>
          <p:cNvSpPr/>
          <p:nvPr/>
        </p:nvSpPr>
        <p:spPr>
          <a:xfrm>
            <a:off x="2819400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4</a:t>
            </a:r>
            <a:endParaRPr lang="en-US" sz="2400" dirty="0"/>
          </a:p>
        </p:txBody>
      </p:sp>
      <p:sp>
        <p:nvSpPr>
          <p:cNvPr id="18" name="Rectangle 17"/>
          <p:cNvSpPr/>
          <p:nvPr/>
        </p:nvSpPr>
        <p:spPr>
          <a:xfrm>
            <a:off x="3354265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5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1671729" y="5105400"/>
            <a:ext cx="1361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i = 2</a:t>
            </a:r>
          </a:p>
          <a:p>
            <a:r>
              <a:rPr lang="en-US" smtClean="0"/>
              <a:t>(so X[i] = 3)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53340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58674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64008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69342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74676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7919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 as an Index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9600" y="1224677"/>
            <a:ext cx="7543800" cy="25853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= c(17,3,-1,10,9)</a:t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Y = NULL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for(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in 1:length(X))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if(X[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&lt; 12)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Y[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= X[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+ 5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}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}</a:t>
            </a:r>
          </a:p>
        </p:txBody>
      </p:sp>
      <p:sp>
        <p:nvSpPr>
          <p:cNvPr id="4" name="Rectangle 3"/>
          <p:cNvSpPr/>
          <p:nvPr/>
        </p:nvSpPr>
        <p:spPr>
          <a:xfrm>
            <a:off x="12206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17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7540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3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2874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-1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28208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10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33542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9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85800" y="3962400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X =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800600" y="3962400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Y =</a:t>
            </a:r>
            <a:endParaRPr lang="en-US" dirty="0"/>
          </a:p>
        </p:txBody>
      </p:sp>
      <p:sp>
        <p:nvSpPr>
          <p:cNvPr id="13" name="Isosceles Triangle 12"/>
          <p:cNvSpPr/>
          <p:nvPr/>
        </p:nvSpPr>
        <p:spPr>
          <a:xfrm rot="5400000">
            <a:off x="304799" y="2438400"/>
            <a:ext cx="304800" cy="152400"/>
          </a:xfrm>
          <a:prstGeom prst="triangl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220665" y="4572000"/>
            <a:ext cx="533400" cy="5334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1754065" y="4572000"/>
            <a:ext cx="533400" cy="533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2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2287465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3</a:t>
            </a:r>
            <a:endParaRPr lang="en-US" sz="2400" dirty="0"/>
          </a:p>
        </p:txBody>
      </p:sp>
      <p:sp>
        <p:nvSpPr>
          <p:cNvPr id="17" name="Rectangle 16"/>
          <p:cNvSpPr/>
          <p:nvPr/>
        </p:nvSpPr>
        <p:spPr>
          <a:xfrm>
            <a:off x="2819400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4</a:t>
            </a:r>
            <a:endParaRPr lang="en-US" sz="2400" dirty="0"/>
          </a:p>
        </p:txBody>
      </p:sp>
      <p:sp>
        <p:nvSpPr>
          <p:cNvPr id="18" name="Rectangle 17"/>
          <p:cNvSpPr/>
          <p:nvPr/>
        </p:nvSpPr>
        <p:spPr>
          <a:xfrm>
            <a:off x="3354265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5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1671729" y="5105400"/>
            <a:ext cx="1361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i = 2</a:t>
            </a:r>
          </a:p>
          <a:p>
            <a:r>
              <a:rPr lang="en-US" smtClean="0"/>
              <a:t>(so X[i] = 3)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905000" y="2286000"/>
            <a:ext cx="1524000" cy="381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363930" y="229766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T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53340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58674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64008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69342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74676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84966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 as an Index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9600" y="1224677"/>
            <a:ext cx="7543800" cy="25853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= c(17,3,-1,10,9)</a:t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Y = NULL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for(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in 1:length(X))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if(X[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&lt; 12)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Y[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= X[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+ 5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}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}</a:t>
            </a:r>
          </a:p>
        </p:txBody>
      </p:sp>
      <p:sp>
        <p:nvSpPr>
          <p:cNvPr id="4" name="Rectangle 3"/>
          <p:cNvSpPr/>
          <p:nvPr/>
        </p:nvSpPr>
        <p:spPr>
          <a:xfrm>
            <a:off x="12206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17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7540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3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2874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-1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28208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10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33542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9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85800" y="3962400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X =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800600" y="3962400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Y =</a:t>
            </a:r>
            <a:endParaRPr lang="en-US" dirty="0"/>
          </a:p>
        </p:txBody>
      </p:sp>
      <p:sp>
        <p:nvSpPr>
          <p:cNvPr id="13" name="Isosceles Triangle 12"/>
          <p:cNvSpPr/>
          <p:nvPr/>
        </p:nvSpPr>
        <p:spPr>
          <a:xfrm rot="5400000">
            <a:off x="304799" y="2971800"/>
            <a:ext cx="304800" cy="152400"/>
          </a:xfrm>
          <a:prstGeom prst="triangl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220665" y="4572000"/>
            <a:ext cx="533400" cy="5334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1754065" y="4572000"/>
            <a:ext cx="533400" cy="533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2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2287465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3</a:t>
            </a:r>
            <a:endParaRPr lang="en-US" sz="2400" dirty="0"/>
          </a:p>
        </p:txBody>
      </p:sp>
      <p:sp>
        <p:nvSpPr>
          <p:cNvPr id="17" name="Rectangle 16"/>
          <p:cNvSpPr/>
          <p:nvPr/>
        </p:nvSpPr>
        <p:spPr>
          <a:xfrm>
            <a:off x="2819400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4</a:t>
            </a:r>
            <a:endParaRPr lang="en-US" sz="2400" dirty="0"/>
          </a:p>
        </p:txBody>
      </p:sp>
      <p:sp>
        <p:nvSpPr>
          <p:cNvPr id="18" name="Rectangle 17"/>
          <p:cNvSpPr/>
          <p:nvPr/>
        </p:nvSpPr>
        <p:spPr>
          <a:xfrm>
            <a:off x="3354265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5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1671729" y="5105400"/>
            <a:ext cx="1361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i = 2</a:t>
            </a:r>
          </a:p>
          <a:p>
            <a:r>
              <a:rPr lang="en-US" smtClean="0"/>
              <a:t>(so X[i] = 3)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53340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58674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8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008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69342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74676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69948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 as an Index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9600" y="1224677"/>
            <a:ext cx="7543800" cy="25853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= c(17,3,-1,10,9)</a:t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Y = NULL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for(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in 1:length(X))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if(X[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&lt; 12)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Y[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= X[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+ 5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}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}</a:t>
            </a:r>
          </a:p>
        </p:txBody>
      </p:sp>
      <p:sp>
        <p:nvSpPr>
          <p:cNvPr id="4" name="Rectangle 3"/>
          <p:cNvSpPr/>
          <p:nvPr/>
        </p:nvSpPr>
        <p:spPr>
          <a:xfrm>
            <a:off x="12206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17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7540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3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2874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-1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28208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10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33542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9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85800" y="3962400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X =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800600" y="3962400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Y =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3340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NA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220665" y="4572000"/>
            <a:ext cx="533400" cy="5334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1754065" y="4572000"/>
            <a:ext cx="533400" cy="5334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2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2287465" y="4572000"/>
            <a:ext cx="533400" cy="5334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3</a:t>
            </a:r>
            <a:endParaRPr lang="en-US" sz="2400" dirty="0"/>
          </a:p>
        </p:txBody>
      </p:sp>
      <p:sp>
        <p:nvSpPr>
          <p:cNvPr id="17" name="Rectangle 16"/>
          <p:cNvSpPr/>
          <p:nvPr/>
        </p:nvSpPr>
        <p:spPr>
          <a:xfrm>
            <a:off x="2819400" y="4572000"/>
            <a:ext cx="533400" cy="5334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4</a:t>
            </a:r>
            <a:endParaRPr lang="en-US" sz="2400" dirty="0"/>
          </a:p>
        </p:txBody>
      </p:sp>
      <p:sp>
        <p:nvSpPr>
          <p:cNvPr id="18" name="Rectangle 17"/>
          <p:cNvSpPr/>
          <p:nvPr/>
        </p:nvSpPr>
        <p:spPr>
          <a:xfrm>
            <a:off x="3354265" y="4572000"/>
            <a:ext cx="533400" cy="5334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5</a:t>
            </a:r>
            <a:endParaRPr lang="en-US" sz="2400" dirty="0"/>
          </a:p>
        </p:txBody>
      </p:sp>
      <p:sp>
        <p:nvSpPr>
          <p:cNvPr id="22" name="Rectangle 21"/>
          <p:cNvSpPr/>
          <p:nvPr/>
        </p:nvSpPr>
        <p:spPr>
          <a:xfrm>
            <a:off x="58674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8</a:t>
            </a:r>
            <a:endParaRPr lang="en-US" sz="2400" dirty="0"/>
          </a:p>
        </p:txBody>
      </p:sp>
      <p:sp>
        <p:nvSpPr>
          <p:cNvPr id="20" name="Rectangle 19"/>
          <p:cNvSpPr/>
          <p:nvPr/>
        </p:nvSpPr>
        <p:spPr>
          <a:xfrm>
            <a:off x="64008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4</a:t>
            </a:r>
            <a:endParaRPr lang="en-US" sz="2400" dirty="0"/>
          </a:p>
        </p:txBody>
      </p:sp>
      <p:sp>
        <p:nvSpPr>
          <p:cNvPr id="21" name="Rectangle 20"/>
          <p:cNvSpPr/>
          <p:nvPr/>
        </p:nvSpPr>
        <p:spPr>
          <a:xfrm>
            <a:off x="69342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15</a:t>
            </a:r>
            <a:endParaRPr lang="en-US" sz="2400" dirty="0"/>
          </a:p>
        </p:txBody>
      </p:sp>
      <p:sp>
        <p:nvSpPr>
          <p:cNvPr id="23" name="Rectangle 22"/>
          <p:cNvSpPr/>
          <p:nvPr/>
        </p:nvSpPr>
        <p:spPr>
          <a:xfrm>
            <a:off x="74676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2264425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 as an Index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9600" y="1224677"/>
            <a:ext cx="7543800" cy="25853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= c(17,3,-1,10,9)</a:t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Y = NULL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for(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in 1:length(X))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if(X[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&lt; 12)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Y[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= X[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+ 5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}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}</a:t>
            </a:r>
          </a:p>
        </p:txBody>
      </p:sp>
      <p:sp>
        <p:nvSpPr>
          <p:cNvPr id="4" name="Rectangle 3"/>
          <p:cNvSpPr/>
          <p:nvPr/>
        </p:nvSpPr>
        <p:spPr>
          <a:xfrm>
            <a:off x="12206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17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7540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3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2874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-1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28208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10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3354265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9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85800" y="3962400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X =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800600" y="3962400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Y =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3340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NA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220665" y="4572000"/>
            <a:ext cx="533400" cy="5334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1754065" y="4572000"/>
            <a:ext cx="533400" cy="5334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2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2287465" y="4572000"/>
            <a:ext cx="533400" cy="5334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3</a:t>
            </a:r>
            <a:endParaRPr lang="en-US" sz="2400" dirty="0"/>
          </a:p>
        </p:txBody>
      </p:sp>
      <p:sp>
        <p:nvSpPr>
          <p:cNvPr id="17" name="Rectangle 16"/>
          <p:cNvSpPr/>
          <p:nvPr/>
        </p:nvSpPr>
        <p:spPr>
          <a:xfrm>
            <a:off x="2819400" y="4572000"/>
            <a:ext cx="533400" cy="5334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4</a:t>
            </a:r>
            <a:endParaRPr lang="en-US" sz="2400" dirty="0"/>
          </a:p>
        </p:txBody>
      </p:sp>
      <p:sp>
        <p:nvSpPr>
          <p:cNvPr id="18" name="Rectangle 17"/>
          <p:cNvSpPr/>
          <p:nvPr/>
        </p:nvSpPr>
        <p:spPr>
          <a:xfrm>
            <a:off x="3354265" y="4572000"/>
            <a:ext cx="533400" cy="5334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5</a:t>
            </a:r>
            <a:endParaRPr lang="en-US" sz="2400" dirty="0"/>
          </a:p>
        </p:txBody>
      </p:sp>
      <p:sp>
        <p:nvSpPr>
          <p:cNvPr id="22" name="Rectangle 21"/>
          <p:cNvSpPr/>
          <p:nvPr/>
        </p:nvSpPr>
        <p:spPr>
          <a:xfrm>
            <a:off x="58674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8</a:t>
            </a:r>
            <a:endParaRPr lang="en-US" sz="2400" dirty="0"/>
          </a:p>
        </p:txBody>
      </p:sp>
      <p:sp>
        <p:nvSpPr>
          <p:cNvPr id="20" name="Rectangle 19"/>
          <p:cNvSpPr/>
          <p:nvPr/>
        </p:nvSpPr>
        <p:spPr>
          <a:xfrm>
            <a:off x="64008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4</a:t>
            </a:r>
            <a:endParaRPr lang="en-US" sz="2400" dirty="0"/>
          </a:p>
        </p:txBody>
      </p:sp>
      <p:sp>
        <p:nvSpPr>
          <p:cNvPr id="21" name="Rectangle 20"/>
          <p:cNvSpPr/>
          <p:nvPr/>
        </p:nvSpPr>
        <p:spPr>
          <a:xfrm>
            <a:off x="69342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15</a:t>
            </a:r>
            <a:endParaRPr lang="en-US" sz="2400" dirty="0"/>
          </a:p>
        </p:txBody>
      </p:sp>
      <p:sp>
        <p:nvSpPr>
          <p:cNvPr id="23" name="Rectangle 22"/>
          <p:cNvSpPr/>
          <p:nvPr/>
        </p:nvSpPr>
        <p:spPr>
          <a:xfrm>
            <a:off x="7467600" y="38862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14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1143000" y="4495800"/>
            <a:ext cx="281940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160094" y="5193268"/>
            <a:ext cx="5697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This vector (created by the for) </a:t>
            </a:r>
            <a:r>
              <a:rPr lang="en-US" b="1" i="1" smtClean="0"/>
              <a:t>indexes </a:t>
            </a:r>
            <a:r>
              <a:rPr lang="en-US" smtClean="0"/>
              <a:t>vectors X and Y</a:t>
            </a:r>
            <a:endParaRPr lang="en-US" dirty="0"/>
          </a:p>
        </p:txBody>
      </p:sp>
      <p:cxnSp>
        <p:nvCxnSpPr>
          <p:cNvPr id="27" name="Straight Arrow Connector 26"/>
          <p:cNvCxnSpPr/>
          <p:nvPr/>
        </p:nvCxnSpPr>
        <p:spPr>
          <a:xfrm rot="16200000" flipV="1">
            <a:off x="2743200" y="3352800"/>
            <a:ext cx="2057400" cy="1600200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6200000" flipV="1">
            <a:off x="3276600" y="3733800"/>
            <a:ext cx="1981200" cy="914400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30729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2-dimension equivalent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1224677"/>
            <a:ext cx="7543800" cy="28623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= matrix(1:6,ncol = 2,nrow = 3)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Y = matrix(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NA,ncol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= 2,nrow = 3)</a:t>
            </a:r>
          </a:p>
          <a:p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for(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in 1:nrow(X))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for(j in 1:ncol(X))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Y[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i,j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= X[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i,j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]^2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}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} </a:t>
            </a:r>
          </a:p>
        </p:txBody>
      </p:sp>
      <p:sp>
        <p:nvSpPr>
          <p:cNvPr id="5" name="Rectangle 4"/>
          <p:cNvSpPr/>
          <p:nvPr/>
        </p:nvSpPr>
        <p:spPr>
          <a:xfrm>
            <a:off x="1143000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676400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4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08135" y="5117068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X =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143000" y="51054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2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1676400" y="51054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5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1143000" y="56388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3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1676400" y="56388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6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3201865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NA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3735265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NA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667000" y="5117068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Y = 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01865" y="51054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NA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3735265" y="51054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NA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3201865" y="56388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NA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3735265" y="56388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22165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2-dimension equivalent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1224677"/>
            <a:ext cx="7543800" cy="28623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= matrix(1:6,ncol = 2,nrow = 3)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Y = matrix(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NA,ncol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= 2,nrow = 3)</a:t>
            </a:r>
          </a:p>
          <a:p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for(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in 1:nrow(X))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for(j in 1:ncol(X))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Y[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i,j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= X[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i,j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]^2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}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} </a:t>
            </a:r>
          </a:p>
        </p:txBody>
      </p:sp>
      <p:sp>
        <p:nvSpPr>
          <p:cNvPr id="5" name="Rectangle 4"/>
          <p:cNvSpPr/>
          <p:nvPr/>
        </p:nvSpPr>
        <p:spPr>
          <a:xfrm>
            <a:off x="1143000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676400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4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08135" y="5117068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X =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143000" y="51054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2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1676400" y="51054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5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1143000" y="56388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3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1676400" y="56388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6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3201865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NA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3735265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NA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667000" y="5117068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Y = 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01865" y="51054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NA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3735265" y="51054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NA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3201865" y="56388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NA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3735265" y="56388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NA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6172200" y="4407932"/>
            <a:ext cx="1676400" cy="1905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6384508" y="4026932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i	j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8274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2-dimension equivalent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1224677"/>
            <a:ext cx="7543800" cy="28623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= matrix(1:6,ncol = 2,nrow = 3)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Y = matrix(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NA,ncol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= 2,nrow = 3)</a:t>
            </a:r>
          </a:p>
          <a:p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for(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in 1:nrow(X))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for(j in 1:ncol(X))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Y[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i,j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= X[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i,j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]^2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}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} </a:t>
            </a:r>
          </a:p>
        </p:txBody>
      </p:sp>
      <p:sp>
        <p:nvSpPr>
          <p:cNvPr id="5" name="Rectangle 4"/>
          <p:cNvSpPr/>
          <p:nvPr/>
        </p:nvSpPr>
        <p:spPr>
          <a:xfrm>
            <a:off x="1143000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676400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4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08135" y="5117068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X =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143000" y="51054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2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1676400" y="51054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5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1143000" y="56388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3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1676400" y="56388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6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3201865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3735265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NA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667000" y="5117068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Y = 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01865" y="51054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NA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3735265" y="51054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NA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3201865" y="56388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NA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3735265" y="56388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NA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6172200" y="4407932"/>
            <a:ext cx="1676400" cy="1905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6384508" y="4026932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i	j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396588" y="4495800"/>
            <a:ext cx="461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39000" y="4484132"/>
            <a:ext cx="461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89511685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2-dimension equivalent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1224677"/>
            <a:ext cx="7543800" cy="28623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= matrix(1:6,ncol = 2,nrow = 3)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Y = matrix(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NA,ncol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= 2,nrow = 3)</a:t>
            </a:r>
          </a:p>
          <a:p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for(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in 1:nrow(X))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for(j in 1:ncol(X))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Y[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i,j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= X[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i,j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]^2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}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} </a:t>
            </a:r>
          </a:p>
        </p:txBody>
      </p:sp>
      <p:sp>
        <p:nvSpPr>
          <p:cNvPr id="5" name="Rectangle 4"/>
          <p:cNvSpPr/>
          <p:nvPr/>
        </p:nvSpPr>
        <p:spPr>
          <a:xfrm>
            <a:off x="1143000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676400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4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08135" y="5117068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X =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143000" y="51054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2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1676400" y="51054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5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1143000" y="56388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3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1676400" y="56388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6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3201865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3735265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16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667000" y="5117068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Y = 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01865" y="51054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4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3735265" y="51054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NA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3201865" y="56388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NA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3735265" y="56388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NA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6172200" y="4407932"/>
            <a:ext cx="1676400" cy="1905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6384508" y="4026932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i	j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400800" y="4495800"/>
            <a:ext cx="4614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</a:p>
          <a:p>
            <a:r>
              <a:rPr lang="en-US" dirty="0" smtClean="0"/>
              <a:t>1</a:t>
            </a:r>
          </a:p>
          <a:p>
            <a:r>
              <a:rPr lang="en-US" dirty="0" smtClean="0"/>
              <a:t>2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7243212" y="4484132"/>
            <a:ext cx="4614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</a:p>
          <a:p>
            <a:r>
              <a:rPr lang="en-US" dirty="0" smtClean="0"/>
              <a:t>2</a:t>
            </a:r>
          </a:p>
          <a:p>
            <a:r>
              <a:rPr lang="en-US" dirty="0" smtClean="0"/>
              <a:t>1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9064366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2-dimension equivalent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1224677"/>
            <a:ext cx="7543800" cy="28623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= matrix(1:6,ncol = 2,nrow = 3)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Y = matrix(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NA,ncol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= 2,nrow = 3)</a:t>
            </a:r>
          </a:p>
          <a:p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for(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in 1:nrow(X))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for(j in 1:ncol(X))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{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Y[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i,j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 = X[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i,j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]^2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	}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} </a:t>
            </a:r>
          </a:p>
        </p:txBody>
      </p:sp>
      <p:sp>
        <p:nvSpPr>
          <p:cNvPr id="5" name="Rectangle 4"/>
          <p:cNvSpPr/>
          <p:nvPr/>
        </p:nvSpPr>
        <p:spPr>
          <a:xfrm>
            <a:off x="1143000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1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676400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4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08135" y="5117068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X =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143000" y="51054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2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1676400" y="51054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5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1143000" y="56388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3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1676400" y="56388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6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3201865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35265" y="45720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16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667000" y="5117068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Y = 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01865" y="51054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4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3735265" y="51054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25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3201865" y="56388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9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3735265" y="5638800"/>
            <a:ext cx="533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36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6172200" y="4407932"/>
            <a:ext cx="1676400" cy="1905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6384508" y="4026932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i	j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396588" y="4495800"/>
            <a:ext cx="4614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</a:p>
          <a:p>
            <a:r>
              <a:rPr lang="en-US" dirty="0" smtClean="0"/>
              <a:t>1</a:t>
            </a:r>
          </a:p>
          <a:p>
            <a:r>
              <a:rPr lang="en-US" dirty="0" smtClean="0"/>
              <a:t>2</a:t>
            </a:r>
          </a:p>
          <a:p>
            <a:r>
              <a:rPr lang="en-US" dirty="0" smtClean="0"/>
              <a:t>2</a:t>
            </a:r>
          </a:p>
          <a:p>
            <a:r>
              <a:rPr lang="en-US" dirty="0" smtClean="0"/>
              <a:t>3</a:t>
            </a:r>
          </a:p>
          <a:p>
            <a:r>
              <a:rPr lang="en-US" dirty="0" smtClean="0"/>
              <a:t>3</a:t>
            </a:r>
          </a:p>
          <a:p>
            <a:endParaRPr lang="en-US" dirty="0" smtClean="0"/>
          </a:p>
        </p:txBody>
      </p:sp>
      <p:sp>
        <p:nvSpPr>
          <p:cNvPr id="35" name="TextBox 34"/>
          <p:cNvSpPr txBox="1"/>
          <p:nvPr/>
        </p:nvSpPr>
        <p:spPr>
          <a:xfrm>
            <a:off x="7239000" y="4484132"/>
            <a:ext cx="4614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</a:p>
          <a:p>
            <a:r>
              <a:rPr lang="en-US" dirty="0" smtClean="0"/>
              <a:t>2</a:t>
            </a:r>
          </a:p>
          <a:p>
            <a:r>
              <a:rPr lang="en-US" dirty="0" smtClean="0"/>
              <a:t>1</a:t>
            </a:r>
          </a:p>
          <a:p>
            <a:r>
              <a:rPr lang="en-US" dirty="0" smtClean="0"/>
              <a:t>2</a:t>
            </a:r>
          </a:p>
          <a:p>
            <a:r>
              <a:rPr lang="en-US" dirty="0" smtClean="0"/>
              <a:t>1</a:t>
            </a:r>
          </a:p>
          <a:p>
            <a:r>
              <a:rPr lang="en-US" dirty="0" smtClean="0"/>
              <a:t>2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071804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When you want to execute a bit of code only if some condition is true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62000" y="2093416"/>
            <a:ext cx="7543800" cy="415498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X = 25</a:t>
            </a: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if( X &lt; 22 )</a:t>
            </a: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	print(X+1)</a:t>
            </a: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	}</a:t>
            </a: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X = 20</a:t>
            </a: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if( X &lt; 22 )</a:t>
            </a: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	print(X+1)</a:t>
            </a: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	}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21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4057" y="6324600"/>
            <a:ext cx="81323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&lt;   &gt;   &lt;=   &gt;=   ==   !=   %in% &amp;  |</a:t>
            </a:r>
            <a:endParaRPr lang="en-US" sz="28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16110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If/else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Do one thing or the other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62000" y="1676400"/>
            <a:ext cx="7543800" cy="452431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X = 10</a:t>
            </a: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if( X &lt; 22 )</a:t>
            </a: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	X+1</a:t>
            </a: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	}else(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sqrt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(X))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11</a:t>
            </a: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X = 25</a:t>
            </a: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if( X &lt; 22 )</a:t>
            </a: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	X+1</a:t>
            </a: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	}else(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sqrt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(X))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4057" y="6324600"/>
            <a:ext cx="81323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&lt;   &gt;   &lt;=   &gt;=   ==   !=   %in% &amp;  |</a:t>
            </a:r>
            <a:endParaRPr lang="en-US" sz="28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91773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Do something as long as a condition is TRUE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0" y="2210812"/>
            <a:ext cx="7543800" cy="30469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= 1</a:t>
            </a: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while(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&lt; 5 )</a:t>
            </a: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+ 1</a:t>
            </a:r>
          </a:p>
          <a:p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	}</a:t>
            </a:r>
          </a:p>
          <a:p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i</a:t>
            </a:r>
            <a:endParaRPr lang="en-US" sz="24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2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5</a:t>
            </a:r>
          </a:p>
          <a:p>
            <a:endParaRPr lang="en-US" sz="2400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057" y="6324600"/>
            <a:ext cx="81323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latin typeface="Courier New" pitchFamily="49" charset="0"/>
                <a:cs typeface="Courier New" pitchFamily="49" charset="0"/>
              </a:rPr>
              <a:t>&lt;   &gt;   &lt;=   &gt;=   ==   !=   %in% &amp;  |</a:t>
            </a:r>
            <a:endParaRPr lang="en-US" sz="28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220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 of first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Try it out!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9268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83</TotalTime>
  <Words>2631</Words>
  <Application>Microsoft Office PowerPoint</Application>
  <PresentationFormat>On-screen Show (4:3)</PresentationFormat>
  <Paragraphs>1011</Paragraphs>
  <Slides>73</Slides>
  <Notes>72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4" baseType="lpstr">
      <vt:lpstr>Origin</vt:lpstr>
      <vt:lpstr>Introduction to R</vt:lpstr>
      <vt:lpstr>Topics</vt:lpstr>
      <vt:lpstr>What is R?</vt:lpstr>
      <vt:lpstr>Before you type anything . . .</vt:lpstr>
      <vt:lpstr>Working in R</vt:lpstr>
      <vt:lpstr>Working in R</vt:lpstr>
      <vt:lpstr>Working in R</vt:lpstr>
      <vt:lpstr>Writing code</vt:lpstr>
      <vt:lpstr>When and what should I save?</vt:lpstr>
      <vt:lpstr>The structure of R</vt:lpstr>
      <vt:lpstr>The structure of R</vt:lpstr>
      <vt:lpstr>What is an object?</vt:lpstr>
      <vt:lpstr>Creating a numeric object</vt:lpstr>
      <vt:lpstr>Creating a numeric object</vt:lpstr>
      <vt:lpstr>Creating a numeric object</vt:lpstr>
      <vt:lpstr>Creating a numeric object (length &gt;1)</vt:lpstr>
      <vt:lpstr>Creating a numeric object (length &gt;1)</vt:lpstr>
      <vt:lpstr>Creating a numeric object (length &gt;1)</vt:lpstr>
      <vt:lpstr>Creating a matrix object</vt:lpstr>
      <vt:lpstr>Creating a logical object</vt:lpstr>
      <vt:lpstr>Creating a logical object</vt:lpstr>
      <vt:lpstr>Creating a logical object</vt:lpstr>
      <vt:lpstr>Getting at values</vt:lpstr>
      <vt:lpstr>Indexing a 1-D object</vt:lpstr>
      <vt:lpstr>Indexing a 1-D object</vt:lpstr>
      <vt:lpstr>Just for fun . . .</vt:lpstr>
      <vt:lpstr>Just for fun . . .</vt:lpstr>
      <vt:lpstr>Indexing a 2-D object</vt:lpstr>
      <vt:lpstr>Lists</vt:lpstr>
      <vt:lpstr>Data and data frames</vt:lpstr>
      <vt:lpstr>Working directory</vt:lpstr>
      <vt:lpstr>Read a data file</vt:lpstr>
      <vt:lpstr>Writing a data file</vt:lpstr>
      <vt:lpstr>Finding your way around a data frame</vt:lpstr>
      <vt:lpstr>Functions</vt:lpstr>
      <vt:lpstr>Functions</vt:lpstr>
      <vt:lpstr>Functions</vt:lpstr>
      <vt:lpstr>Functions</vt:lpstr>
      <vt:lpstr>Functions</vt:lpstr>
      <vt:lpstr>Calling a function</vt:lpstr>
      <vt:lpstr>Calling a function</vt:lpstr>
      <vt:lpstr>Calling a function</vt:lpstr>
      <vt:lpstr>Arguments to a function</vt:lpstr>
      <vt:lpstr>Packages</vt:lpstr>
      <vt:lpstr>Function help</vt:lpstr>
      <vt:lpstr>Function help</vt:lpstr>
      <vt:lpstr>Programming in R</vt:lpstr>
      <vt:lpstr>Programming in R</vt:lpstr>
      <vt:lpstr>Next topic: control elements</vt:lpstr>
      <vt:lpstr>For</vt:lpstr>
      <vt:lpstr>Details of for</vt:lpstr>
      <vt:lpstr>Details of for</vt:lpstr>
      <vt:lpstr>Details of for</vt:lpstr>
      <vt:lpstr>Details of for</vt:lpstr>
      <vt:lpstr>Details of for</vt:lpstr>
      <vt:lpstr>i as an Index</vt:lpstr>
      <vt:lpstr>i as an Index</vt:lpstr>
      <vt:lpstr>i as an Index</vt:lpstr>
      <vt:lpstr>i as an Index</vt:lpstr>
      <vt:lpstr>i as an Index</vt:lpstr>
      <vt:lpstr>i as an Index</vt:lpstr>
      <vt:lpstr>i as an Index</vt:lpstr>
      <vt:lpstr>i as an Index</vt:lpstr>
      <vt:lpstr>i as an Index</vt:lpstr>
      <vt:lpstr>2-dimension equivalent</vt:lpstr>
      <vt:lpstr>2-dimension equivalent</vt:lpstr>
      <vt:lpstr>2-dimension equivalent</vt:lpstr>
      <vt:lpstr>2-dimension equivalent</vt:lpstr>
      <vt:lpstr>2-dimension equivalent</vt:lpstr>
      <vt:lpstr>If</vt:lpstr>
      <vt:lpstr>If/else</vt:lpstr>
      <vt:lpstr>While</vt:lpstr>
      <vt:lpstr>End of first lecture</vt:lpstr>
    </vt:vector>
  </TitlesOfParts>
  <Company>NFIT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R</dc:title>
  <dc:creator>Brody Sandel</dc:creator>
  <cp:lastModifiedBy>Brody Sandel</cp:lastModifiedBy>
  <cp:revision>6</cp:revision>
  <dcterms:created xsi:type="dcterms:W3CDTF">2013-09-11T11:50:12Z</dcterms:created>
  <dcterms:modified xsi:type="dcterms:W3CDTF">2013-09-11T13:14:12Z</dcterms:modified>
</cp:coreProperties>
</file>