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7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322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3" r:id="rId69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8" d="100"/>
          <a:sy n="128" d="100"/>
        </p:scale>
        <p:origin x="-113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82AB6D-206D-42A8-AB9A-1177D7E927A7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0FA00-B880-4DC2-A27F-6516356BA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0304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980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847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99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811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69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61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824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425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60108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0808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5479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4260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8468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3160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596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5311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442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083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178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119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0919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8793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50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18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5186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0403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094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9102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6930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9597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8334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9280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98996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1939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49131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1231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3892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52102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709202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0470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4764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476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4764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28007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89250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120917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85576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75516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83192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08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5080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3667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98932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898932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0182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801827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18736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44924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91380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80308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FC95AA-8536-46B0-8212-56070341EA33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091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D0FA00-B880-4DC2-A27F-6516356BA0A8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3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4D23074-7B53-4086-9AAE-9AAAD1887EBC}" type="datetimeFigureOut">
              <a:rPr lang="en-US" smtClean="0"/>
              <a:t>9/13/2013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234EA5-AAF3-4131-9CAF-D2B01175C2D1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tif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Plotting and spatial data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Brody </a:t>
            </a:r>
            <a:r>
              <a:rPr lang="en-US" dirty="0" err="1" smtClean="0"/>
              <a:t>Sandel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46314" y="304800"/>
            <a:ext cx="3429000" cy="2601148"/>
            <a:chOff x="5410200" y="457200"/>
            <a:chExt cx="3429000" cy="260114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410200" y="533400"/>
              <a:ext cx="3352800" cy="25249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5"/>
            <p:cNvSpPr/>
            <p:nvPr/>
          </p:nvSpPr>
          <p:spPr>
            <a:xfrm>
              <a:off x="8534400" y="457200"/>
              <a:ext cx="304800" cy="2286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a-DK"/>
            </a:p>
          </p:txBody>
        </p:sp>
      </p:grpSp>
    </p:spTree>
    <p:extLst>
      <p:ext uri="{BB962C8B-B14F-4D97-AF65-F5344CB8AC3E}">
        <p14:creationId xmlns:p14="http://schemas.microsoft.com/office/powerpoint/2010/main" val="1426448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For creating a plot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plot()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hist()</a:t>
            </a:r>
          </a:p>
          <a:p>
            <a:r>
              <a:rPr lang="en-US" smtClean="0"/>
              <a:t>For drawing on a plot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points()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segments()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polygons()</a:t>
            </a:r>
          </a:p>
          <a:p>
            <a:r>
              <a:rPr lang="en-US" smtClean="0"/>
              <a:t>For controlling how plots look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par()</a:t>
            </a:r>
          </a:p>
          <a:p>
            <a:r>
              <a:rPr lang="en-US" smtClean="0">
                <a:cs typeface="Courier New" pitchFamily="49" charset="0"/>
              </a:rPr>
              <a:t>Make a new plotting window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x11() </a:t>
            </a:r>
            <a:r>
              <a:rPr lang="en-US" smtClean="0">
                <a:cs typeface="Courier New" pitchFamily="49" charset="0"/>
              </a:rPr>
              <a:t>(PC),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quartz() </a:t>
            </a:r>
            <a:r>
              <a:rPr lang="en-US" smtClean="0">
                <a:cs typeface="Courier New" pitchFamily="49" charset="0"/>
              </a:rPr>
              <a:t>(Mac)</a:t>
            </a:r>
            <a:endParaRPr lang="en-US" dirty="0" smtClean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4763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plot()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6781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1:10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10:1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x,y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17527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plot()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95400"/>
            <a:ext cx="70104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x = 1:10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y = 10:1</a:t>
            </a:r>
            <a:br>
              <a:rPr lang="en-US" dirty="0" smtClean="0">
                <a:latin typeface="Courier New" pitchFamily="49" charset="0"/>
                <a:cs typeface="Courier New" pitchFamily="49" charset="0"/>
              </a:rPr>
            </a:br>
            <a:r>
              <a:rPr lang="en-US" dirty="0" smtClean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x,y,main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“A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plot”,xlab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“Temperature”,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	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ylab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“Pirates”)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927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24150" y="381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3550" y="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0035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0" y="4191000"/>
            <a:ext cx="24449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type =</a:t>
            </a:r>
          </a:p>
          <a:p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“l”	“b”	”h”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“o”	“s”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2866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6096000" y="4191000"/>
            <a:ext cx="244490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type =</a:t>
            </a:r>
          </a:p>
          <a:p>
            <a:endParaRPr lang="en-US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“l”	“b”	”h”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	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“o”	“s”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43200" y="381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9750" y="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19400" y="3390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8561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 size and characters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" y="11430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81350" y="11430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019800" y="2590800"/>
            <a:ext cx="2954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smtClean="0">
                <a:latin typeface="Courier New" pitchFamily="49" charset="0"/>
                <a:cs typeface="Courier New" pitchFamily="49" charset="0"/>
              </a:rPr>
              <a:t>cex = 2 or cex = 3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67200" y="4076700"/>
            <a:ext cx="4645577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93909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 size and characters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" y="23622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3544" y="2221468"/>
            <a:ext cx="2528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pch = 10, cex = 3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00400" y="23622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20144" y="2209800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pch = A, cex = 3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6950" y="23622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6677402" y="2209800"/>
            <a:ext cx="2390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pch = A, cex = x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6506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By name</a:t>
            </a:r>
          </a:p>
          <a:p>
            <a:pPr lvl="1"/>
            <a:r>
              <a:rPr lang="en-US" dirty="0" smtClean="0"/>
              <a:t>“blue” or “dark grey” . . 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By function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grey()</a:t>
            </a:r>
          </a:p>
          <a:p>
            <a:pPr lvl="1"/>
            <a:r>
              <a:rPr lang="en-US" dirty="0" smtClean="0">
                <a:latin typeface="Courier New" pitchFamily="49" charset="0"/>
                <a:cs typeface="Courier New" pitchFamily="49" charset="0"/>
              </a:rPr>
              <a:t>rainbow()</a:t>
            </a:r>
          </a:p>
          <a:p>
            <a:pPr lvl="1"/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rgb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32094485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295400"/>
            <a:ext cx="4495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x = rep(1:10,10)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y = rep(1:10,each=10)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plot(x,y)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8950" y="2628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431455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295400"/>
            <a:ext cx="42672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x = rep(1:10,10)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y = rep(1:10,each=10)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plot(x,y,pch = 15,cex = 2)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8475" y="2628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7313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295400"/>
            <a:ext cx="6400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x = rep(1:10,10)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y = rep(1:10,each=10)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plot(x,y,pch = 15,cex = 2,col = “dark green”)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8475" y="2628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52271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295400"/>
            <a:ext cx="73914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x = rep(1:10,10)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y = rep(1:10,each=10)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plot(x,y,pch = 15,cex = 2,col = rgb(0.8,0.1,0.2))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8475" y="26289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61418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Color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295400"/>
            <a:ext cx="7543800" cy="12003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x = rep(1:10,10)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y = rep(1:10,each=10)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plot(x,y,pch = 15,cex = 2,col = rgb(seq(0,1,by = 0.01),0.1,0.2))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38475" y="2667000"/>
            <a:ext cx="306705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46727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Drawing on plots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points(x,y)</a:t>
            </a:r>
            <a:r>
              <a:rPr lang="en-US" smtClean="0"/>
              <a:t> adds points to existing plots (with very similar options to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plot()</a:t>
            </a:r>
            <a:r>
              <a:rPr lang="en-US" smtClean="0"/>
              <a:t>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segments(x0,y0,x1,y1)</a:t>
            </a:r>
            <a:r>
              <a:rPr lang="en-US" smtClean="0"/>
              <a:t> draws lines from points to other points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polygons()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8581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wonderful world of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par()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70 different options to control your plots!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 l="27083" t="23333" r="37917" b="14000"/>
          <a:stretch>
            <a:fillRect/>
          </a:stretch>
        </p:blipFill>
        <p:spPr bwMode="auto">
          <a:xfrm>
            <a:off x="2300591" y="1752600"/>
            <a:ext cx="4405009" cy="4929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48776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 to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pdf()</a:t>
            </a:r>
            <a:r>
              <a:rPr lang="en-US" smtClean="0"/>
              <a:t>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bmp()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dev.off()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3925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 examples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915"/>
          <a:stretch>
            <a:fillRect/>
          </a:stretch>
        </p:blipFill>
        <p:spPr bwMode="auto">
          <a:xfrm>
            <a:off x="457200" y="1518751"/>
            <a:ext cx="2424112" cy="4653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 descr="C:\Users\brody\Documents\CA Grass Project 2\For GCB\Figure 3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0923" y="1905000"/>
            <a:ext cx="3210677" cy="3898392"/>
          </a:xfrm>
          <a:prstGeom prst="rect">
            <a:avLst/>
          </a:prstGeom>
          <a:noFill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1214191"/>
            <a:ext cx="2514600" cy="5034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85800" y="6412468"/>
            <a:ext cx="2879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All created entirely within R!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393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 fun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/>
              <a:t>googleVis</a:t>
            </a:r>
            <a:r>
              <a:rPr lang="en-US" dirty="0" smtClean="0"/>
              <a:t> is a package that lets you use plot data on a </a:t>
            </a:r>
            <a:r>
              <a:rPr lang="en-US" dirty="0" err="1" smtClean="0"/>
              <a:t>google</a:t>
            </a:r>
            <a:r>
              <a:rPr lang="en-US" dirty="0" smtClean="0"/>
              <a:t> map (online, and therefore interactive)</a:t>
            </a:r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4200" y="3124200"/>
            <a:ext cx="5791200" cy="31794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650401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Some fun stuff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err="1" smtClean="0"/>
              <a:t>rgl</a:t>
            </a:r>
            <a:r>
              <a:rPr lang="en-US" dirty="0" smtClean="0"/>
              <a:t> lets you plot 3d surfaces and render them in real time</a:t>
            </a:r>
          </a:p>
          <a:p>
            <a:r>
              <a:rPr lang="en-US" dirty="0" smtClean="0"/>
              <a:t>Demo!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2819400"/>
            <a:ext cx="566578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8445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7301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Geographic data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Data types</a:t>
            </a:r>
          </a:p>
          <a:p>
            <a:pPr lvl="1"/>
            <a:r>
              <a:rPr lang="en-US" smtClean="0"/>
              <a:t>Vector</a:t>
            </a:r>
          </a:p>
          <a:p>
            <a:pPr lvl="1"/>
            <a:r>
              <a:rPr lang="en-US" smtClean="0"/>
              <a:t>Raster</a:t>
            </a:r>
          </a:p>
          <a:p>
            <a:pPr lvl="1"/>
            <a:endParaRPr lang="en-US" smtClean="0"/>
          </a:p>
          <a:p>
            <a:r>
              <a:rPr lang="en-US" smtClean="0"/>
              <a:t>Packages</a:t>
            </a:r>
          </a:p>
          <a:p>
            <a:pPr lvl="1"/>
            <a:r>
              <a:rPr lang="en-US" smtClean="0"/>
              <a:t>maptools</a:t>
            </a:r>
          </a:p>
          <a:p>
            <a:pPr lvl="1"/>
            <a:r>
              <a:rPr lang="en-US" smtClean="0"/>
              <a:t>raster</a:t>
            </a:r>
            <a:endParaRPr lang="en-US" dirty="0"/>
          </a:p>
        </p:txBody>
      </p:sp>
      <p:pic>
        <p:nvPicPr>
          <p:cNvPr id="1026" name="Picture 2" descr="http://www.edc.uri.edu/criticallands/images/raster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438400"/>
            <a:ext cx="5593299" cy="3409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024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Package maptools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readShapePoly()</a:t>
            </a:r>
            <a:r>
              <a:rPr lang="en-US" smtClean="0"/>
              <a:t> reads in a GIS shape file</a:t>
            </a:r>
          </a:p>
          <a:p>
            <a:pPr lvl="1"/>
            <a:r>
              <a:rPr lang="en-US" smtClean="0"/>
              <a:t>Can be plotted</a:t>
            </a:r>
          </a:p>
          <a:p>
            <a:r>
              <a:rPr lang="en-US" smtClean="0"/>
              <a:t>Various functions for converting among formats</a:t>
            </a:r>
          </a:p>
          <a:p>
            <a:r>
              <a:rPr lang="en-US" smtClean="0"/>
              <a:t>Merge polygons</a:t>
            </a:r>
          </a:p>
          <a:p>
            <a:endParaRPr lang="en-US" smtClean="0"/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16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Package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the </a:t>
            </a:r>
            <a:r>
              <a:rPr lang="en-US" b="1" smtClean="0"/>
              <a:t>raster</a:t>
            </a:r>
            <a:r>
              <a:rPr lang="en-US" smtClean="0"/>
              <a:t> package has everything you need for handling rasters</a:t>
            </a:r>
          </a:p>
          <a:p>
            <a:endParaRPr lang="en-US" smtClean="0"/>
          </a:p>
          <a:p>
            <a:r>
              <a:rPr lang="en-US" smtClean="0"/>
              <a:t>Read, write, plot, all kinds of queries and manipulations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38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812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shapefile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spatial information</a:t>
            </a:r>
          </a:p>
          <a:p>
            <a:r>
              <a:rPr lang="en-US" dirty="0" smtClean="0"/>
              <a:t>Associated attributes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565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81200"/>
            <a:ext cx="42672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shapefile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spatial information</a:t>
            </a:r>
          </a:p>
          <a:p>
            <a:r>
              <a:rPr lang="en-US" dirty="0" smtClean="0"/>
              <a:t>Associated attributes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3505200" y="25908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505200" y="54864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667000" y="54864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66800" y="48768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397000" y="25908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397000" y="2971800"/>
            <a:ext cx="76200" cy="76200"/>
          </a:xfrm>
          <a:prstGeom prst="ellipse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858579" y="2590800"/>
            <a:ext cx="5285421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>
            <a:spAutoFit/>
          </a:bodyPr>
          <a:lstStyle/>
          <a:p>
            <a:r>
              <a:rPr lang="en-US" dirty="0" err="1">
                <a:latin typeface="Courier New" pitchFamily="49" charset="0"/>
                <a:cs typeface="Courier New" pitchFamily="49" charset="0"/>
              </a:rPr>
              <a:t>az@polygons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[[1]]@Polygons[[1]]@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coords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[,1]     [,2]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[1,] -110.5393 37.00423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[2,] -110.4799 37.00393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[3,] -110.4788 37.00393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[4,] -110.4719 36.99958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[5,] -110.4610 36.99957</a:t>
            </a:r>
          </a:p>
          <a:p>
            <a:r>
              <a:rPr lang="en-US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[6,] -110.3273 36.99947</a:t>
            </a:r>
          </a:p>
        </p:txBody>
      </p:sp>
    </p:spTree>
    <p:extLst>
      <p:ext uri="{BB962C8B-B14F-4D97-AF65-F5344CB8AC3E}">
        <p14:creationId xmlns:p14="http://schemas.microsoft.com/office/powerpoint/2010/main" val="19547433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</a:t>
            </a:r>
            <a:r>
              <a:rPr lang="en-US" dirty="0" err="1" smtClean="0"/>
              <a:t>shapefile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az@polygons</a:t>
            </a:r>
            <a:r>
              <a:rPr lang="en-US" sz="2000" dirty="0">
                <a:latin typeface="Courier New" pitchFamily="49" charset="0"/>
                <a:cs typeface="Courier New" pitchFamily="49" charset="0"/>
              </a:rPr>
              <a:t>[[1]]@Polygons[[1]]@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coords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20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0"/>
            <a:ext cx="39624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672441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r>
              <a:rPr lang="en-US" dirty="0" err="1"/>
              <a:t>shapefile</a:t>
            </a:r>
            <a:r>
              <a:rPr lang="en-US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Associated attributes</a:t>
            </a:r>
          </a:p>
          <a:p>
            <a:pPr lvl="1"/>
            <a:r>
              <a:rPr lang="en-US" dirty="0" smtClean="0"/>
              <a:t>Depend on your file</a:t>
            </a:r>
          </a:p>
          <a:p>
            <a:pPr lvl="1"/>
            <a:r>
              <a:rPr lang="en-US" dirty="0" smtClean="0"/>
              <a:t>Might include names, lengths, areas etc.</a:t>
            </a:r>
          </a:p>
          <a:p>
            <a:pPr lvl="1"/>
            <a:r>
              <a:rPr lang="en-US" dirty="0" smtClean="0"/>
              <a:t>Use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str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i="1" dirty="0" err="1" smtClean="0">
                <a:latin typeface="Courier New" pitchFamily="49" charset="0"/>
                <a:cs typeface="Courier New" pitchFamily="49" charset="0"/>
              </a:rPr>
              <a:t>object_name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  <a:r>
              <a:rPr lang="en-US" dirty="0" smtClean="0"/>
              <a:t> to find out what you have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752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Contents of a </a:t>
            </a:r>
            <a:r>
              <a:rPr lang="en-US" dirty="0" err="1" smtClean="0"/>
              <a:t>SpatialPolygonsDataFrame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1271855"/>
            <a:ext cx="8458200" cy="5355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/>
              <a:t>&gt; </a:t>
            </a:r>
            <a:r>
              <a:rPr lang="en-US" dirty="0" err="1"/>
              <a:t>str</a:t>
            </a:r>
            <a:r>
              <a:rPr lang="en-US" dirty="0"/>
              <a:t>(</a:t>
            </a:r>
            <a:r>
              <a:rPr lang="en-US" dirty="0" err="1"/>
              <a:t>az</a:t>
            </a:r>
            <a:r>
              <a:rPr lang="en-US" dirty="0"/>
              <a:t>)</a:t>
            </a:r>
          </a:p>
          <a:p>
            <a:r>
              <a:rPr lang="en-US" dirty="0">
                <a:solidFill>
                  <a:srgbClr val="FF0000"/>
                </a:solidFill>
              </a:rPr>
              <a:t>Formal class '</a:t>
            </a:r>
            <a:r>
              <a:rPr lang="en-US" dirty="0" err="1">
                <a:solidFill>
                  <a:srgbClr val="FF0000"/>
                </a:solidFill>
              </a:rPr>
              <a:t>SpatialPolygonsDataFrame</a:t>
            </a:r>
            <a:r>
              <a:rPr lang="en-US" dirty="0">
                <a:solidFill>
                  <a:srgbClr val="FF0000"/>
                </a:solidFill>
              </a:rPr>
              <a:t>' [package "</a:t>
            </a:r>
            <a:r>
              <a:rPr lang="en-US" dirty="0" err="1">
                <a:solidFill>
                  <a:srgbClr val="FF0000"/>
                </a:solidFill>
              </a:rPr>
              <a:t>sp</a:t>
            </a:r>
            <a:r>
              <a:rPr lang="en-US" dirty="0">
                <a:solidFill>
                  <a:srgbClr val="FF0000"/>
                </a:solidFill>
              </a:rPr>
              <a:t>"] with 5 slots</a:t>
            </a:r>
          </a:p>
          <a:p>
            <a:r>
              <a:rPr lang="en-US" dirty="0">
                <a:solidFill>
                  <a:srgbClr val="FF0000"/>
                </a:solidFill>
              </a:rPr>
              <a:t>  ..@ data       :'</a:t>
            </a:r>
            <a:r>
              <a:rPr lang="en-US" dirty="0" err="1">
                <a:solidFill>
                  <a:srgbClr val="FF0000"/>
                </a:solidFill>
              </a:rPr>
              <a:t>data.frame</a:t>
            </a:r>
            <a:r>
              <a:rPr lang="en-US" dirty="0">
                <a:solidFill>
                  <a:srgbClr val="FF0000"/>
                </a:solidFill>
              </a:rPr>
              <a:t>': 1 obs. of  16 variables:</a:t>
            </a:r>
          </a:p>
          <a:p>
            <a:r>
              <a:rPr lang="en-US" dirty="0">
                <a:solidFill>
                  <a:srgbClr val="FF0000"/>
                </a:solidFill>
              </a:rPr>
              <a:t>  .. ..$ ID_0      :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234</a:t>
            </a:r>
          </a:p>
          <a:p>
            <a:r>
              <a:rPr lang="en-US" dirty="0">
                <a:solidFill>
                  <a:srgbClr val="FF0000"/>
                </a:solidFill>
              </a:rPr>
              <a:t>  .. ..$ ISO       : Factor w/ 1 level "USA": 1</a:t>
            </a:r>
          </a:p>
          <a:p>
            <a:r>
              <a:rPr lang="en-US" dirty="0">
                <a:solidFill>
                  <a:srgbClr val="FF0000"/>
                </a:solidFill>
              </a:rPr>
              <a:t>  .. ..$ NAME_0    : Factor w/ 1 level "United States": 1</a:t>
            </a:r>
          </a:p>
          <a:p>
            <a:r>
              <a:rPr lang="en-US" dirty="0">
                <a:solidFill>
                  <a:srgbClr val="FF0000"/>
                </a:solidFill>
              </a:rPr>
              <a:t>  .. ..$ ID_1      :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3193</a:t>
            </a:r>
          </a:p>
          <a:p>
            <a:r>
              <a:rPr lang="en-US" dirty="0">
                <a:solidFill>
                  <a:srgbClr val="FF0000"/>
                </a:solidFill>
              </a:rPr>
              <a:t>  .. ..$ NAME_1    : Factor w/ 51 levels "</a:t>
            </a:r>
            <a:r>
              <a:rPr lang="en-US" dirty="0" err="1">
                <a:solidFill>
                  <a:srgbClr val="FF0000"/>
                </a:solidFill>
              </a:rPr>
              <a:t>Alabama","Alaska</a:t>
            </a:r>
            <a:r>
              <a:rPr lang="en-US" dirty="0">
                <a:solidFill>
                  <a:srgbClr val="FF0000"/>
                </a:solidFill>
              </a:rPr>
              <a:t>",..: 3</a:t>
            </a:r>
          </a:p>
          <a:p>
            <a:r>
              <a:rPr lang="en-US" dirty="0">
                <a:solidFill>
                  <a:srgbClr val="FF0000"/>
                </a:solidFill>
              </a:rPr>
              <a:t>  .. ..$ VARNAME_1 : Factor w/ 51 levels "</a:t>
            </a:r>
            <a:r>
              <a:rPr lang="en-US" dirty="0" err="1">
                <a:solidFill>
                  <a:srgbClr val="FF0000"/>
                </a:solidFill>
              </a:rPr>
              <a:t>AK|Alaska</a:t>
            </a:r>
            <a:r>
              <a:rPr lang="en-US" dirty="0">
                <a:solidFill>
                  <a:srgbClr val="FF0000"/>
                </a:solidFill>
              </a:rPr>
              <a:t>","</a:t>
            </a:r>
            <a:r>
              <a:rPr lang="en-US" dirty="0" err="1">
                <a:solidFill>
                  <a:srgbClr val="FF0000"/>
                </a:solidFill>
              </a:rPr>
              <a:t>AL|Ala</a:t>
            </a:r>
            <a:r>
              <a:rPr lang="en-US" dirty="0">
                <a:solidFill>
                  <a:srgbClr val="FF0000"/>
                </a:solidFill>
              </a:rPr>
              <a:t>.",..: 4</a:t>
            </a:r>
          </a:p>
          <a:p>
            <a:r>
              <a:rPr lang="en-US" dirty="0">
                <a:solidFill>
                  <a:srgbClr val="FF0000"/>
                </a:solidFill>
              </a:rPr>
              <a:t>  .. ..$ NL_NAME_1 : Factor w/ 0 levels: NA</a:t>
            </a:r>
          </a:p>
          <a:p>
            <a:r>
              <a:rPr lang="en-US" dirty="0">
                <a:solidFill>
                  <a:srgbClr val="FF0000"/>
                </a:solidFill>
              </a:rPr>
              <a:t>  .. ..$ HASC_1    : Factor w/ 51 levels "US.AK","US.AL",..: 4</a:t>
            </a:r>
          </a:p>
          <a:p>
            <a:r>
              <a:rPr lang="en-US" dirty="0">
                <a:solidFill>
                  <a:srgbClr val="FF0000"/>
                </a:solidFill>
              </a:rPr>
              <a:t>  .. ..$ CC_1      : Factor w/ 0 levels: NA</a:t>
            </a:r>
          </a:p>
          <a:p>
            <a:r>
              <a:rPr lang="en-US" dirty="0">
                <a:solidFill>
                  <a:srgbClr val="FF0000"/>
                </a:solidFill>
              </a:rPr>
              <a:t>  .. ..$ TYPE_1    : Factor w/ 2 levels "Federal District",..: 2</a:t>
            </a:r>
          </a:p>
          <a:p>
            <a:r>
              <a:rPr lang="en-US" dirty="0">
                <a:solidFill>
                  <a:srgbClr val="FF0000"/>
                </a:solidFill>
              </a:rPr>
              <a:t>  .. ..$ ENGTYPE_1 : Factor w/ 2 levels "Federal District",..: 2</a:t>
            </a:r>
          </a:p>
          <a:p>
            <a:r>
              <a:rPr lang="en-US" dirty="0">
                <a:solidFill>
                  <a:srgbClr val="FF0000"/>
                </a:solidFill>
              </a:rPr>
              <a:t>  .. ..$ VALIDFR_1 : Factor w/ 35 levels "17710304","17760704",..: 30</a:t>
            </a:r>
          </a:p>
          <a:p>
            <a:r>
              <a:rPr lang="en-US" dirty="0">
                <a:solidFill>
                  <a:srgbClr val="FF0000"/>
                </a:solidFill>
              </a:rPr>
              <a:t>  .. ..$ VALIDTO_1 : Factor w/ 1 level "Present": 1</a:t>
            </a:r>
          </a:p>
          <a:p>
            <a:r>
              <a:rPr lang="en-US" dirty="0">
                <a:solidFill>
                  <a:srgbClr val="FF0000"/>
                </a:solidFill>
              </a:rPr>
              <a:t>  .. ..$ REMARKS_1 : Factor w/ 0 levels: NA</a:t>
            </a:r>
          </a:p>
          <a:p>
            <a:r>
              <a:rPr lang="en-US" dirty="0">
                <a:solidFill>
                  <a:srgbClr val="FF0000"/>
                </a:solidFill>
              </a:rPr>
              <a:t>  .. ..$ </a:t>
            </a:r>
            <a:r>
              <a:rPr lang="en-US" dirty="0" err="1">
                <a:solidFill>
                  <a:srgbClr val="FF0000"/>
                </a:solidFill>
              </a:rPr>
              <a:t>Shape_Leng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23.8</a:t>
            </a:r>
          </a:p>
          <a:p>
            <a:r>
              <a:rPr lang="en-US" dirty="0">
                <a:solidFill>
                  <a:srgbClr val="FF0000"/>
                </a:solidFill>
              </a:rPr>
              <a:t>  .. ..$ </a:t>
            </a:r>
            <a:r>
              <a:rPr lang="en-US" dirty="0" err="1">
                <a:solidFill>
                  <a:srgbClr val="FF0000"/>
                </a:solidFill>
              </a:rPr>
              <a:t>Shape_Area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28.9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292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304800"/>
            <a:ext cx="7086600" cy="59093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 ..@ polygons   :List of 1</a:t>
            </a:r>
          </a:p>
          <a:p>
            <a:r>
              <a:rPr lang="en-US" dirty="0">
                <a:solidFill>
                  <a:srgbClr val="FF0000"/>
                </a:solidFill>
              </a:rPr>
              <a:t>  .. ..$ :Formal class 'Polygons' [package "</a:t>
            </a:r>
            <a:r>
              <a:rPr lang="en-US" dirty="0" err="1">
                <a:solidFill>
                  <a:srgbClr val="FF0000"/>
                </a:solidFill>
              </a:rPr>
              <a:t>sp</a:t>
            </a:r>
            <a:r>
              <a:rPr lang="en-US" dirty="0">
                <a:solidFill>
                  <a:srgbClr val="FF0000"/>
                </a:solidFill>
              </a:rPr>
              <a:t>"] with 5 slots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..@ Polygons :List of 1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..$ :Formal class 'Polygon' [package "</a:t>
            </a:r>
            <a:r>
              <a:rPr lang="en-US" dirty="0" err="1">
                <a:solidFill>
                  <a:srgbClr val="FF0000"/>
                </a:solidFill>
              </a:rPr>
              <a:t>sp</a:t>
            </a:r>
            <a:r>
              <a:rPr lang="en-US" dirty="0">
                <a:solidFill>
                  <a:srgbClr val="FF0000"/>
                </a:solidFill>
              </a:rPr>
              <a:t>"] with 5 slots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 .. ..@ </a:t>
            </a:r>
            <a:r>
              <a:rPr lang="en-US" dirty="0" err="1">
                <a:solidFill>
                  <a:srgbClr val="FF0000"/>
                </a:solidFill>
              </a:rPr>
              <a:t>labpt</a:t>
            </a:r>
            <a:r>
              <a:rPr lang="en-US" dirty="0">
                <a:solidFill>
                  <a:srgbClr val="FF0000"/>
                </a:solidFill>
              </a:rPr>
              <a:t> 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[1:2] -111.7 34.3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 .. ..@ area  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28.9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 .. ..@ hole   : </a:t>
            </a:r>
            <a:r>
              <a:rPr lang="en-US" dirty="0" err="1">
                <a:solidFill>
                  <a:srgbClr val="FF0000"/>
                </a:solidFill>
              </a:rPr>
              <a:t>logi</a:t>
            </a:r>
            <a:r>
              <a:rPr lang="en-US" dirty="0">
                <a:solidFill>
                  <a:srgbClr val="FF0000"/>
                </a:solidFill>
              </a:rPr>
              <a:t> FALSE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 .. ..@ </a:t>
            </a:r>
            <a:r>
              <a:rPr lang="en-US" dirty="0" err="1">
                <a:solidFill>
                  <a:srgbClr val="FF0000"/>
                </a:solidFill>
              </a:rPr>
              <a:t>ringDir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1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 .. .. ..@ </a:t>
            </a:r>
            <a:r>
              <a:rPr lang="en-US" dirty="0" err="1">
                <a:solidFill>
                  <a:srgbClr val="FF0000"/>
                </a:solidFill>
              </a:rPr>
              <a:t>coords</a:t>
            </a:r>
            <a:r>
              <a:rPr lang="en-US" dirty="0">
                <a:solidFill>
                  <a:srgbClr val="FF0000"/>
                </a:solidFill>
              </a:rPr>
              <a:t>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[1:1655, 1:2] -111 -110 -110 -110 -110 ...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..@ </a:t>
            </a:r>
            <a:r>
              <a:rPr lang="en-US" dirty="0" err="1">
                <a:solidFill>
                  <a:srgbClr val="FF0000"/>
                </a:solidFill>
              </a:rPr>
              <a:t>plotOrder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1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..@ </a:t>
            </a:r>
            <a:r>
              <a:rPr lang="en-US" dirty="0" err="1">
                <a:solidFill>
                  <a:srgbClr val="FF0000"/>
                </a:solidFill>
              </a:rPr>
              <a:t>labpt</a:t>
            </a:r>
            <a:r>
              <a:rPr lang="en-US" dirty="0">
                <a:solidFill>
                  <a:srgbClr val="FF0000"/>
                </a:solidFill>
              </a:rPr>
              <a:t>   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[1:2] -111.7 34.3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..@ ID       : </a:t>
            </a:r>
            <a:r>
              <a:rPr lang="en-US" dirty="0" err="1">
                <a:solidFill>
                  <a:srgbClr val="FF0000"/>
                </a:solidFill>
              </a:rPr>
              <a:t>chr</a:t>
            </a:r>
            <a:r>
              <a:rPr lang="en-US" dirty="0">
                <a:solidFill>
                  <a:srgbClr val="FF0000"/>
                </a:solidFill>
              </a:rPr>
              <a:t> "2"</a:t>
            </a:r>
          </a:p>
          <a:p>
            <a:r>
              <a:rPr lang="en-US" dirty="0">
                <a:solidFill>
                  <a:srgbClr val="FF0000"/>
                </a:solidFill>
              </a:rPr>
              <a:t>  .. .. .. ..@ area    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28.9</a:t>
            </a:r>
          </a:p>
          <a:p>
            <a:r>
              <a:rPr lang="en-US" dirty="0">
                <a:solidFill>
                  <a:srgbClr val="FF0000"/>
                </a:solidFill>
              </a:rPr>
              <a:t>  ..@ </a:t>
            </a:r>
            <a:r>
              <a:rPr lang="en-US" dirty="0" err="1">
                <a:solidFill>
                  <a:srgbClr val="FF0000"/>
                </a:solidFill>
              </a:rPr>
              <a:t>plotOrder</a:t>
            </a:r>
            <a:r>
              <a:rPr lang="en-US" dirty="0">
                <a:solidFill>
                  <a:srgbClr val="FF0000"/>
                </a:solidFill>
              </a:rPr>
              <a:t>  : </a:t>
            </a:r>
            <a:r>
              <a:rPr lang="en-US" dirty="0" err="1">
                <a:solidFill>
                  <a:srgbClr val="FF0000"/>
                </a:solidFill>
              </a:rPr>
              <a:t>int</a:t>
            </a:r>
            <a:r>
              <a:rPr lang="en-US" dirty="0">
                <a:solidFill>
                  <a:srgbClr val="FF0000"/>
                </a:solidFill>
              </a:rPr>
              <a:t> 1</a:t>
            </a:r>
          </a:p>
          <a:p>
            <a:r>
              <a:rPr lang="en-US" dirty="0">
                <a:solidFill>
                  <a:srgbClr val="FF0000"/>
                </a:solidFill>
              </a:rPr>
              <a:t>  ..@ </a:t>
            </a:r>
            <a:r>
              <a:rPr lang="en-US" dirty="0" err="1">
                <a:solidFill>
                  <a:srgbClr val="FF0000"/>
                </a:solidFill>
              </a:rPr>
              <a:t>bbox</a:t>
            </a:r>
            <a:r>
              <a:rPr lang="en-US" dirty="0">
                <a:solidFill>
                  <a:srgbClr val="FF0000"/>
                </a:solidFill>
              </a:rPr>
              <a:t>       : </a:t>
            </a:r>
            <a:r>
              <a:rPr lang="en-US" dirty="0" err="1">
                <a:solidFill>
                  <a:srgbClr val="FF0000"/>
                </a:solidFill>
              </a:rPr>
              <a:t>num</a:t>
            </a:r>
            <a:r>
              <a:rPr lang="en-US" dirty="0">
                <a:solidFill>
                  <a:srgbClr val="FF0000"/>
                </a:solidFill>
              </a:rPr>
              <a:t> [1:2, 1:2] -114.8 31.3 -109 37</a:t>
            </a:r>
          </a:p>
          <a:p>
            <a:r>
              <a:rPr lang="en-US" dirty="0">
                <a:solidFill>
                  <a:srgbClr val="FF0000"/>
                </a:solidFill>
              </a:rPr>
              <a:t>  .. ..- </a:t>
            </a:r>
            <a:r>
              <a:rPr lang="en-US" dirty="0" err="1">
                <a:solidFill>
                  <a:srgbClr val="FF0000"/>
                </a:solidFill>
              </a:rPr>
              <a:t>attr</a:t>
            </a:r>
            <a:r>
              <a:rPr lang="en-US" dirty="0">
                <a:solidFill>
                  <a:srgbClr val="FF0000"/>
                </a:solidFill>
              </a:rPr>
              <a:t>(*, "</a:t>
            </a:r>
            <a:r>
              <a:rPr lang="en-US" dirty="0" err="1">
                <a:solidFill>
                  <a:srgbClr val="FF0000"/>
                </a:solidFill>
              </a:rPr>
              <a:t>dimnames</a:t>
            </a:r>
            <a:r>
              <a:rPr lang="en-US" dirty="0">
                <a:solidFill>
                  <a:srgbClr val="FF0000"/>
                </a:solidFill>
              </a:rPr>
              <a:t>")=List of 2</a:t>
            </a:r>
          </a:p>
          <a:p>
            <a:r>
              <a:rPr lang="en-US" dirty="0">
                <a:solidFill>
                  <a:srgbClr val="FF0000"/>
                </a:solidFill>
              </a:rPr>
              <a:t>  .. .. ..$ : </a:t>
            </a:r>
            <a:r>
              <a:rPr lang="en-US" dirty="0" err="1">
                <a:solidFill>
                  <a:srgbClr val="FF0000"/>
                </a:solidFill>
              </a:rPr>
              <a:t>chr</a:t>
            </a:r>
            <a:r>
              <a:rPr lang="en-US" dirty="0">
                <a:solidFill>
                  <a:srgbClr val="FF0000"/>
                </a:solidFill>
              </a:rPr>
              <a:t> [1:2] "x" "y"</a:t>
            </a:r>
          </a:p>
          <a:p>
            <a:r>
              <a:rPr lang="en-US" dirty="0">
                <a:solidFill>
                  <a:srgbClr val="FF0000"/>
                </a:solidFill>
              </a:rPr>
              <a:t>  .. .. ..$ : </a:t>
            </a:r>
            <a:r>
              <a:rPr lang="en-US" dirty="0" err="1">
                <a:solidFill>
                  <a:srgbClr val="FF0000"/>
                </a:solidFill>
              </a:rPr>
              <a:t>chr</a:t>
            </a:r>
            <a:r>
              <a:rPr lang="en-US" dirty="0">
                <a:solidFill>
                  <a:srgbClr val="FF0000"/>
                </a:solidFill>
              </a:rPr>
              <a:t> [1:2] "min" "max"</a:t>
            </a:r>
          </a:p>
          <a:p>
            <a:r>
              <a:rPr lang="en-US" dirty="0">
                <a:solidFill>
                  <a:srgbClr val="FF0000"/>
                </a:solidFill>
              </a:rPr>
              <a:t>  ..@ proj4string:Formal class 'CRS' [package "</a:t>
            </a:r>
            <a:r>
              <a:rPr lang="en-US" dirty="0" err="1">
                <a:solidFill>
                  <a:srgbClr val="FF0000"/>
                </a:solidFill>
              </a:rPr>
              <a:t>sp</a:t>
            </a:r>
            <a:r>
              <a:rPr lang="en-US" dirty="0">
                <a:solidFill>
                  <a:srgbClr val="FF0000"/>
                </a:solidFill>
              </a:rPr>
              <a:t>"] with 1 slots</a:t>
            </a:r>
          </a:p>
          <a:p>
            <a:r>
              <a:rPr lang="en-US" dirty="0">
                <a:solidFill>
                  <a:srgbClr val="FF0000"/>
                </a:solidFill>
              </a:rPr>
              <a:t>  .. .. ..@ </a:t>
            </a:r>
            <a:r>
              <a:rPr lang="en-US" dirty="0" err="1">
                <a:solidFill>
                  <a:srgbClr val="FF0000"/>
                </a:solidFill>
              </a:rPr>
              <a:t>projargs</a:t>
            </a:r>
            <a:r>
              <a:rPr lang="en-US" dirty="0">
                <a:solidFill>
                  <a:srgbClr val="FF0000"/>
                </a:solidFill>
              </a:rPr>
              <a:t>: </a:t>
            </a:r>
            <a:r>
              <a:rPr lang="en-US" dirty="0" err="1">
                <a:solidFill>
                  <a:srgbClr val="FF0000"/>
                </a:solidFill>
              </a:rPr>
              <a:t>chr</a:t>
            </a:r>
            <a:r>
              <a:rPr lang="en-US" dirty="0">
                <a:solidFill>
                  <a:srgbClr val="FF0000"/>
                </a:solidFill>
              </a:rPr>
              <a:t> " +</a:t>
            </a:r>
            <a:r>
              <a:rPr lang="en-US" dirty="0" err="1">
                <a:solidFill>
                  <a:srgbClr val="FF0000"/>
                </a:solidFill>
              </a:rPr>
              <a:t>proj</a:t>
            </a:r>
            <a:r>
              <a:rPr lang="en-US" dirty="0">
                <a:solidFill>
                  <a:srgbClr val="FF0000"/>
                </a:solidFill>
              </a:rPr>
              <a:t>=</a:t>
            </a:r>
            <a:r>
              <a:rPr lang="en-US" dirty="0" err="1">
                <a:solidFill>
                  <a:srgbClr val="FF0000"/>
                </a:solidFill>
              </a:rPr>
              <a:t>longlat</a:t>
            </a:r>
            <a:r>
              <a:rPr lang="en-US" dirty="0">
                <a:solidFill>
                  <a:srgbClr val="FF0000"/>
                </a:solidFill>
              </a:rPr>
              <a:t> +datum=NAD27 +</a:t>
            </a:r>
            <a:r>
              <a:rPr lang="en-US" dirty="0" err="1">
                <a:solidFill>
                  <a:srgbClr val="FF0000"/>
                </a:solidFill>
              </a:rPr>
              <a:t>ellps</a:t>
            </a:r>
            <a:r>
              <a:rPr lang="en-US" dirty="0">
                <a:solidFill>
                  <a:srgbClr val="FF0000"/>
                </a:solidFill>
              </a:rPr>
              <a:t>=clrk66 +</a:t>
            </a:r>
            <a:r>
              <a:rPr lang="en-US" dirty="0" err="1">
                <a:solidFill>
                  <a:srgbClr val="FF0000"/>
                </a:solidFill>
              </a:rPr>
              <a:t>nadgrids</a:t>
            </a:r>
            <a:r>
              <a:rPr lang="en-US" dirty="0">
                <a:solidFill>
                  <a:srgbClr val="FF0000"/>
                </a:solidFill>
              </a:rPr>
              <a:t>=@conus,@alaska,@ntv2_0.gsb,@ntv1_can.dat"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" y="6412468"/>
            <a:ext cx="6477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az@polygons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[[1]]@Polygons[[1]]@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coords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70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raster is a pixel-based (</a:t>
            </a:r>
            <a:r>
              <a:rPr lang="en-US" b="1" dirty="0" smtClean="0"/>
              <a:t>grid</a:t>
            </a:r>
            <a:r>
              <a:rPr lang="en-US" dirty="0" smtClean="0"/>
              <a:t>) format with spatial information</a:t>
            </a: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95822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38972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raster is a </a:t>
            </a:r>
            <a:r>
              <a:rPr lang="en-US" dirty="0" smtClean="0"/>
              <a:t>pixel-based (grid) </a:t>
            </a:r>
            <a:r>
              <a:rPr lang="en-US" dirty="0"/>
              <a:t>format with </a:t>
            </a:r>
            <a:r>
              <a:rPr lang="en-US" b="1" dirty="0"/>
              <a:t>spatial information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710916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1282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raster is a </a:t>
            </a:r>
            <a:r>
              <a:rPr lang="en-US" dirty="0" smtClean="0"/>
              <a:t>pixel-based (grid) </a:t>
            </a:r>
            <a:r>
              <a:rPr lang="en-US" dirty="0"/>
              <a:t>format with </a:t>
            </a:r>
            <a:r>
              <a:rPr lang="en-US" b="1" dirty="0"/>
              <a:t>spatial information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1128564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362200" y="5715000"/>
            <a:ext cx="38100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52789" y="579120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400800" y="2438400"/>
            <a:ext cx="0" cy="304800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6008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raster is a </a:t>
            </a:r>
            <a:r>
              <a:rPr lang="en-US" dirty="0" smtClean="0"/>
              <a:t>pixel-based (grid) </a:t>
            </a:r>
            <a:r>
              <a:rPr lang="en-US" dirty="0"/>
              <a:t>format with </a:t>
            </a:r>
            <a:r>
              <a:rPr lang="en-US" b="1" dirty="0"/>
              <a:t>spatial information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941745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362200" y="5715000"/>
            <a:ext cx="38100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52789" y="579120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400800" y="2438400"/>
            <a:ext cx="0" cy="304800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86000" y="4724400"/>
            <a:ext cx="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311400" y="5130800"/>
            <a:ext cx="39716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99457" y="4724400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9631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raster is a </a:t>
            </a:r>
            <a:r>
              <a:rPr lang="en-US" dirty="0" smtClean="0"/>
              <a:t>pixel-based (grid) </a:t>
            </a:r>
            <a:r>
              <a:rPr lang="en-US" dirty="0"/>
              <a:t>format with </a:t>
            </a:r>
            <a:r>
              <a:rPr lang="en-US" b="1" dirty="0"/>
              <a:t>spatial information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298434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362200" y="5715000"/>
            <a:ext cx="38100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52789" y="579120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400800" y="2438400"/>
            <a:ext cx="0" cy="304800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86000" y="4724400"/>
            <a:ext cx="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311400" y="5130800"/>
            <a:ext cx="39716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99457" y="4724400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29766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8" idx="3"/>
          </p:cNvCxnSpPr>
          <p:nvPr/>
        </p:nvCxnSpPr>
        <p:spPr>
          <a:xfrm>
            <a:off x="1696987" y="2482334"/>
            <a:ext cx="589013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00054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raster?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A raster is a </a:t>
            </a:r>
            <a:r>
              <a:rPr lang="en-US" dirty="0" smtClean="0"/>
              <a:t>pixel-based (grid) </a:t>
            </a:r>
            <a:r>
              <a:rPr lang="en-US" dirty="0"/>
              <a:t>format with </a:t>
            </a:r>
            <a:r>
              <a:rPr lang="en-US" b="1" dirty="0"/>
              <a:t>spatial information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7515101"/>
              </p:ext>
            </p:extLst>
          </p:nvPr>
        </p:nvGraphicFramePr>
        <p:xfrm>
          <a:off x="23368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2362200" y="5715000"/>
            <a:ext cx="3810000" cy="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852789" y="5791200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Extent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400800" y="2438400"/>
            <a:ext cx="0" cy="3048000"/>
          </a:xfrm>
          <a:prstGeom prst="straightConnector1">
            <a:avLst/>
          </a:prstGeom>
          <a:ln w="5715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2286000" y="4724400"/>
            <a:ext cx="0" cy="38100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311400" y="5130800"/>
            <a:ext cx="39716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99457" y="4724400"/>
            <a:ext cx="11865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Resolution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934200" y="3962400"/>
            <a:ext cx="18245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Projection, datum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914400" y="229766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Origin</a:t>
            </a:r>
            <a:endParaRPr lang="en-US" dirty="0"/>
          </a:p>
        </p:txBody>
      </p:sp>
      <p:cxnSp>
        <p:nvCxnSpPr>
          <p:cNvPr id="13" name="Straight Arrow Connector 12"/>
          <p:cNvCxnSpPr>
            <a:stCxn id="8" idx="3"/>
          </p:cNvCxnSpPr>
          <p:nvPr/>
        </p:nvCxnSpPr>
        <p:spPr>
          <a:xfrm>
            <a:off x="1696987" y="2482334"/>
            <a:ext cx="589013" cy="0"/>
          </a:xfrm>
          <a:prstGeom prst="straightConnector1">
            <a:avLst/>
          </a:prstGeom>
          <a:ln w="190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207285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raster object?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An R raster object contains</a:t>
            </a:r>
          </a:p>
          <a:p>
            <a:pPr lvl="1"/>
            <a:r>
              <a:rPr lang="en-US" smtClean="0"/>
              <a:t>A vector of values</a:t>
            </a:r>
          </a:p>
          <a:p>
            <a:pPr lvl="1"/>
            <a:r>
              <a:rPr lang="en-US" smtClean="0"/>
              <a:t>A size (nrow, ncol)</a:t>
            </a:r>
          </a:p>
          <a:p>
            <a:pPr lvl="1"/>
            <a:r>
              <a:rPr lang="en-US" smtClean="0"/>
              <a:t>Spatial information (extent, projection, datum)</a:t>
            </a:r>
          </a:p>
          <a:p>
            <a:pPr lvl="1"/>
            <a:endParaRPr lang="en-US" smtClean="0"/>
          </a:p>
          <a:p>
            <a:r>
              <a:rPr lang="en-US" smtClean="0"/>
              <a:t>A raster can have some of these things missing (for example, no data values, or no projection)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430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is a raster object?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224677"/>
            <a:ext cx="7543800" cy="397031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mat = raster(“MAT.tif”)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mat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2882, 2880, 8300160  (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			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0.004166667, 0.004166667  (x, y)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12, 48, 60.00833  (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		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+datum=WGS84 		+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no_defs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+towgs84=0,0,0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C:/Users/brody/Documents/Teaching/R for 		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Macroecology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/Week 4/MAT.tif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         : ?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max         : 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6412468"/>
            <a:ext cx="18671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Where’s the data?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865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Raster objects are different!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Normal objects are stored in memory, for fast access</a:t>
            </a:r>
          </a:p>
          <a:p>
            <a:endParaRPr lang="en-US" dirty="0" smtClean="0"/>
          </a:p>
          <a:p>
            <a:r>
              <a:rPr lang="en-US" dirty="0" smtClean="0"/>
              <a:t>Raster objects are not always</a:t>
            </a:r>
          </a:p>
          <a:p>
            <a:pPr lvl="1"/>
            <a:r>
              <a:rPr lang="en-US" dirty="0" smtClean="0"/>
              <a:t>When you define a raster object R looks at the summary information and remembers the hard drive locations</a:t>
            </a:r>
          </a:p>
          <a:p>
            <a:pPr lvl="1"/>
            <a:r>
              <a:rPr lang="en-US" dirty="0" smtClean="0"/>
              <a:t>Small </a:t>
            </a:r>
            <a:r>
              <a:rPr lang="en-US" dirty="0" err="1" smtClean="0"/>
              <a:t>rasters</a:t>
            </a:r>
            <a:r>
              <a:rPr lang="en-US" dirty="0" smtClean="0"/>
              <a:t> often do reside in memory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1554729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structure of a raster object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Stored as a big vector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38400" y="1973282"/>
            <a:ext cx="300082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</a:t>
            </a:r>
          </a:p>
          <a:p>
            <a:r>
              <a:rPr lang="en-US" dirty="0" smtClean="0"/>
              <a:t>2</a:t>
            </a:r>
          </a:p>
          <a:p>
            <a:r>
              <a:rPr lang="en-US" dirty="0" smtClean="0"/>
              <a:t>3</a:t>
            </a:r>
          </a:p>
          <a:p>
            <a:r>
              <a:rPr lang="en-US" dirty="0" smtClean="0"/>
              <a:t>4</a:t>
            </a:r>
          </a:p>
          <a:p>
            <a:r>
              <a:rPr lang="en-US" dirty="0" smtClean="0"/>
              <a:t>5</a:t>
            </a:r>
          </a:p>
          <a:p>
            <a:r>
              <a:rPr lang="en-US" dirty="0" smtClean="0"/>
              <a:t>6</a:t>
            </a:r>
          </a:p>
          <a:p>
            <a:r>
              <a:rPr lang="en-US" dirty="0" smtClean="0"/>
              <a:t>7</a:t>
            </a:r>
          </a:p>
          <a:p>
            <a:r>
              <a:rPr lang="en-US" dirty="0" smtClean="0"/>
              <a:t>8</a:t>
            </a:r>
          </a:p>
          <a:p>
            <a:r>
              <a:rPr lang="en-US" dirty="0" smtClean="0"/>
              <a:t>9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.</a:t>
            </a:r>
          </a:p>
          <a:p>
            <a:r>
              <a:rPr lang="en-US" dirty="0" smtClean="0"/>
              <a:t>n</a:t>
            </a:r>
          </a:p>
        </p:txBody>
      </p:sp>
      <p:sp>
        <p:nvSpPr>
          <p:cNvPr id="5" name="Right Arrow 4"/>
          <p:cNvSpPr/>
          <p:nvPr/>
        </p:nvSpPr>
        <p:spPr>
          <a:xfrm>
            <a:off x="3352800" y="2354282"/>
            <a:ext cx="609600" cy="2819400"/>
          </a:xfrm>
          <a:prstGeom prst="rightArrow">
            <a:avLst>
              <a:gd name="adj1" fmla="val 50000"/>
              <a:gd name="adj2" fmla="val 729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029200" y="2659082"/>
            <a:ext cx="205697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1  2  3  4  5  6  7  8</a:t>
            </a:r>
          </a:p>
          <a:p>
            <a:endParaRPr lang="en-US" dirty="0" smtClean="0"/>
          </a:p>
          <a:p>
            <a:r>
              <a:rPr lang="en-US" dirty="0" smtClean="0"/>
              <a:t>9  .  .  .  .</a:t>
            </a:r>
          </a:p>
          <a:p>
            <a:r>
              <a:rPr lang="en-US" dirty="0" smtClean="0"/>
              <a:t>.  .  .  .  </a:t>
            </a:r>
          </a:p>
          <a:p>
            <a:r>
              <a:rPr lang="en-US" dirty="0" smtClean="0"/>
              <a:t>.  .  .  .  </a:t>
            </a:r>
          </a:p>
          <a:p>
            <a:r>
              <a:rPr lang="en-US" dirty="0" smtClean="0"/>
              <a:t>.  .  .  .  </a:t>
            </a:r>
          </a:p>
          <a:p>
            <a:r>
              <a:rPr lang="en-US" dirty="0" smtClean="0"/>
              <a:t>.  .  .  .  </a:t>
            </a:r>
          </a:p>
          <a:p>
            <a:r>
              <a:rPr lang="en-US" dirty="0" smtClean="0"/>
              <a:t>.  .  .  .  .  .  .  .  .  .  . 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57800" y="1905000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ncol = 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853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Create a new raster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356479"/>
            <a:ext cx="7848600" cy="313932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raster(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nrows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10,ncols = 6,xmn = 0,xmx = 		6,ymn = 50,ymx = 60,crs = "+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		+datum=WGS84")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10, 6, 60  (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1, 1  (x, y)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6, 50, 60  (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		+towgs84=0,0,0 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none</a:t>
            </a:r>
          </a:p>
        </p:txBody>
      </p:sp>
    </p:spTree>
    <p:extLst>
      <p:ext uri="{BB962C8B-B14F-4D97-AF65-F5344CB8AC3E}">
        <p14:creationId xmlns:p14="http://schemas.microsoft.com/office/powerpoint/2010/main" val="217712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7046"/>
          <a:stretch>
            <a:fillRect/>
          </a:stretch>
        </p:blipFill>
        <p:spPr bwMode="auto">
          <a:xfrm>
            <a:off x="5562600" y="1524000"/>
            <a:ext cx="34385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Create a new raster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1307068"/>
            <a:ext cx="75438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setValues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(newRaster,1:60)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plot(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601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09600" y="1307068"/>
            <a:ext cx="441960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[22]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22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[2,4]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10</a:t>
            </a:r>
          </a:p>
          <a:p>
            <a:endParaRPr lang="en-US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getValues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newRaster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)[12]</a:t>
            </a:r>
          </a:p>
          <a:p>
            <a:r>
              <a:rPr lang="en-US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[1] 12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b="7046"/>
          <a:stretch>
            <a:fillRect/>
          </a:stretch>
        </p:blipFill>
        <p:spPr bwMode="auto">
          <a:xfrm>
            <a:off x="5562600" y="1524000"/>
            <a:ext cx="343852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Getting values from a raster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64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 a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xlim</a:t>
            </a:r>
            <a:r>
              <a:rPr lang="en-US" smtClean="0">
                <a:cs typeface="Courier New" pitchFamily="49" charset="0"/>
              </a:rPr>
              <a:t> and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ylim</a:t>
            </a:r>
            <a:r>
              <a:rPr lang="en-US" smtClean="0">
                <a:cs typeface="Courier New" pitchFamily="49" charset="0"/>
              </a:rPr>
              <a:t> control plotting window (just like usual)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col</a:t>
            </a:r>
            <a:r>
              <a:rPr lang="en-US" smtClean="0">
                <a:cs typeface="Courier New" pitchFamily="49" charset="0"/>
              </a:rPr>
              <a:t> specifies the color palette (this works a bit differently)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subsample</a:t>
            </a:r>
            <a:r>
              <a:rPr lang="en-US" smtClean="0">
                <a:cs typeface="Courier New" pitchFamily="49" charset="0"/>
              </a:rPr>
              <a:t> (defaults to TRUE) determines whether or not to plot every pixel (if TRUE, only plots at most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maxpixel</a:t>
            </a:r>
            <a:r>
              <a:rPr lang="en-US" smtClean="0">
                <a:cs typeface="Courier New" pitchFamily="49" charset="0"/>
              </a:rPr>
              <a:t> pixels)</a:t>
            </a:r>
          </a:p>
          <a:p>
            <a:r>
              <a:rPr lang="en-US" smtClean="0">
                <a:cs typeface="Courier New" pitchFamily="49" charset="0"/>
              </a:rPr>
              <a:t>colors</a:t>
            </a:r>
          </a:p>
          <a:p>
            <a:pPr lvl="1"/>
            <a:r>
              <a:rPr lang="en-US" smtClean="0">
                <a:latin typeface="Courier New" pitchFamily="49" charset="0"/>
                <a:cs typeface="Courier New" pitchFamily="49" charset="0"/>
              </a:rPr>
              <a:t>rbg()</a:t>
            </a:r>
            <a:r>
              <a:rPr lang="en-US" smtClean="0">
                <a:cs typeface="Courier New" pitchFamily="49" charset="0"/>
              </a:rPr>
              <a:t>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rainbow()</a:t>
            </a:r>
            <a:r>
              <a:rPr lang="en-US" smtClean="0">
                <a:cs typeface="Courier New" pitchFamily="49" charset="0"/>
              </a:rPr>
              <a:t>, 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heat.colors()</a:t>
            </a:r>
            <a:r>
              <a:rPr lang="en-US" smtClean="0">
                <a:cs typeface="Courier New" pitchFamily="49" charset="0"/>
              </a:rPr>
              <a:t>,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terrain.colors()</a:t>
            </a:r>
            <a:r>
              <a:rPr lang="en-US" smtClean="0">
                <a:cs typeface="Courier New" pitchFamily="49" charset="0"/>
              </a:rPr>
              <a:t>, 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topo.colors()</a:t>
            </a:r>
          </a:p>
          <a:p>
            <a:pPr lvl="1"/>
            <a:r>
              <a:rPr lang="en-US" smtClean="0">
                <a:cs typeface="Courier New" pitchFamily="49" charset="0"/>
              </a:rPr>
              <a:t>I also like the colors in fBasics package</a:t>
            </a:r>
          </a:p>
          <a:p>
            <a:r>
              <a:rPr lang="en-US" smtClean="0">
                <a:cs typeface="Courier New" pitchFamily="49" charset="0"/>
              </a:rPr>
              <a:t>Can also use </a:t>
            </a:r>
            <a:r>
              <a:rPr lang="en-US" smtClean="0">
                <a:latin typeface="Courier New" pitchFamily="49" charset="0"/>
                <a:cs typeface="Courier New" pitchFamily="49" charset="0"/>
              </a:rPr>
              <a:t>image()</a:t>
            </a:r>
          </a:p>
          <a:p>
            <a:pPr lvl="1"/>
            <a:r>
              <a:rPr lang="en-US" smtClean="0">
                <a:cs typeface="Courier New" pitchFamily="49" charset="0"/>
              </a:rPr>
              <a:t>Similar, but no scale bar</a:t>
            </a:r>
            <a:endParaRPr lang="en-US" dirty="0" smtClean="0"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259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Plotting examples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523999"/>
            <a:ext cx="1981200" cy="2975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04800" y="1371600"/>
            <a:ext cx="66640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plot(newRaster,col = rgb(seq(0,1,0.2),0.5,0.5))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38400" y="2438400"/>
            <a:ext cx="2206938" cy="331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2590800" y="2362200"/>
            <a:ext cx="41825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plot(newRaster,maxpixels = 7)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/>
          <a:srcRect b="7692"/>
          <a:stretch>
            <a:fillRect/>
          </a:stretch>
        </p:blipFill>
        <p:spPr bwMode="auto">
          <a:xfrm>
            <a:off x="4955566" y="3505200"/>
            <a:ext cx="1978634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5181600" y="2895600"/>
            <a:ext cx="3886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plot(newRaster,xlim = c(2,5),ylim = c(52,59),col = rainbow(50))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80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 few useful ways to explore rasters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zoom()</a:t>
            </a:r>
            <a:endParaRPr lang="en-US" smtClean="0">
              <a:cs typeface="Courier New" pitchFamily="49" charset="0"/>
            </a:endParaRPr>
          </a:p>
          <a:p>
            <a:pPr lvl="1"/>
            <a:r>
              <a:rPr lang="en-US" smtClean="0">
                <a:cs typeface="Courier New" pitchFamily="49" charset="0"/>
              </a:rPr>
              <a:t>Opens a new active plotting window with the selected region 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click()</a:t>
            </a:r>
            <a:endParaRPr lang="en-US" smtClean="0">
              <a:cs typeface="Courier New" pitchFamily="49" charset="0"/>
            </a:endParaRPr>
          </a:p>
          <a:p>
            <a:pPr lvl="1"/>
            <a:r>
              <a:rPr lang="en-US" smtClean="0">
                <a:cs typeface="Courier New" pitchFamily="49" charset="0"/>
              </a:rPr>
              <a:t>Queries a value, if xy = TRUE, also returns the x and y coordinates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23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-&gt;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rasterize(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polygon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4305973"/>
              </p:ext>
            </p:extLst>
          </p:nvPr>
        </p:nvGraphicFramePr>
        <p:xfrm>
          <a:off x="24384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57881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-&gt;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rasterize(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polygon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2894659"/>
              </p:ext>
            </p:extLst>
          </p:nvPr>
        </p:nvGraphicFramePr>
        <p:xfrm>
          <a:off x="24384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Oval 3"/>
          <p:cNvSpPr/>
          <p:nvPr/>
        </p:nvSpPr>
        <p:spPr>
          <a:xfrm>
            <a:off x="2590800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90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5908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590800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590800" y="411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90800" y="4495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590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590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971800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971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718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971800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971800" y="411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971800" y="4495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971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971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52800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52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3528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352800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3352800" y="411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352800" y="4495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3352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3352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733800" y="2590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733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733800" y="3352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733800" y="3733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3733800" y="4114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3733800" y="4495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733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733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114800" y="2590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114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4114800" y="3352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4114800" y="3733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114800" y="4114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114800" y="4495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114800" y="4876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4114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495800" y="2590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495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95800" y="3352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495800" y="3733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495800" y="4114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4495800" y="4495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4495800" y="4876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4495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4876800" y="2590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4876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4876800" y="3352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4876800" y="3733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876800" y="4114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876800" y="4495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876800" y="4876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4876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257800" y="2590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5257800" y="2971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5257800" y="3352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5257800" y="3733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5257800" y="4114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5257800" y="4495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5257800" y="4876800"/>
            <a:ext cx="76200" cy="76200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5257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5638800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5638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56388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5638800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5638800" y="411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5638800" y="4495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5638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638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6019800" y="2590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19800" y="2971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019800" y="3352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019800" y="3733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6019800" y="4114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6019800" y="4495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6019800" y="4876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6019800" y="52578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8385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Polygon -&gt; Raster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rasterize(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polygon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, </a:t>
            </a:r>
            <a:r>
              <a:rPr lang="en-US" i="1" dirty="0" smtClean="0">
                <a:latin typeface="Courier New" pitchFamily="49" charset="0"/>
                <a:cs typeface="Courier New" pitchFamily="49" charset="0"/>
              </a:rPr>
              <a:t>raster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81200"/>
            <a:ext cx="3962400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898676"/>
              </p:ext>
            </p:extLst>
          </p:nvPr>
        </p:nvGraphicFramePr>
        <p:xfrm>
          <a:off x="2438400" y="2438400"/>
          <a:ext cx="3810000" cy="3048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  <a:gridCol w="381000"/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172058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 projection?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 representation of the spherical world on the plane</a:t>
            </a:r>
          </a:p>
          <a:p>
            <a:r>
              <a:rPr lang="en-US" dirty="0" smtClean="0"/>
              <a:t>They always produce some distortion (of shape, area or direction)</a:t>
            </a:r>
          </a:p>
          <a:p>
            <a:r>
              <a:rPr lang="en-US" dirty="0" smtClean="0"/>
              <a:t>Projection, datum, ellipse</a:t>
            </a:r>
          </a:p>
          <a:p>
            <a:pPr lvl="1"/>
            <a:r>
              <a:rPr lang="en-US" dirty="0" smtClean="0"/>
              <a:t>Projection describes how the spherical coordinates are flattened</a:t>
            </a:r>
          </a:p>
          <a:p>
            <a:pPr lvl="1"/>
            <a:r>
              <a:rPr lang="en-US" dirty="0" smtClean="0"/>
              <a:t>Datum describes how the Earth ellipsoid is modeled</a:t>
            </a:r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projInfo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(“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”)</a:t>
            </a:r>
            <a:r>
              <a:rPr lang="en-US" dirty="0" smtClean="0"/>
              <a:t> and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projInfo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(“datum”) </a:t>
            </a:r>
            <a:r>
              <a:rPr lang="en-US" dirty="0" smtClean="0"/>
              <a:t>show you the options available</a:t>
            </a:r>
          </a:p>
          <a:p>
            <a:r>
              <a:rPr lang="en-US" dirty="0" smtClean="0"/>
              <a:t>More info here:</a:t>
            </a:r>
          </a:p>
          <a:p>
            <a:pPr lvl="1"/>
            <a:r>
              <a:rPr lang="en-US" dirty="0"/>
              <a:t>http://www.remotesensing.org/geotiff/proj_list/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4617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Cylindrical projections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905000"/>
            <a:ext cx="51054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1600" y="381000"/>
            <a:ext cx="4080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787718" y="5791200"/>
            <a:ext cx="147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Lambert CEA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81398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Behrmann 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Latitude of true scale = 30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81001"/>
            <a:ext cx="3657600" cy="155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3048000" y="2895600"/>
            <a:ext cx="2971800" cy="29718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an 5"/>
          <p:cNvSpPr/>
          <p:nvPr/>
        </p:nvSpPr>
        <p:spPr>
          <a:xfrm>
            <a:off x="3343275" y="2514600"/>
            <a:ext cx="2438400" cy="3733800"/>
          </a:xfrm>
          <a:prstGeom prst="can">
            <a:avLst/>
          </a:prstGeom>
          <a:gradFill>
            <a:gsLst>
              <a:gs pos="0">
                <a:schemeClr val="accent5">
                  <a:shade val="63000"/>
                  <a:alpha val="33000"/>
                </a:schemeClr>
              </a:gs>
              <a:gs pos="30000">
                <a:schemeClr val="accent5">
                  <a:shade val="90000"/>
                  <a:satMod val="110000"/>
                  <a:alpha val="54000"/>
                </a:schemeClr>
              </a:gs>
              <a:gs pos="45000">
                <a:schemeClr val="accent5">
                  <a:shade val="100000"/>
                  <a:satMod val="118000"/>
                  <a:alpha val="64000"/>
                </a:schemeClr>
              </a:gs>
              <a:gs pos="55000">
                <a:schemeClr val="accent5">
                  <a:shade val="100000"/>
                  <a:satMod val="118000"/>
                  <a:alpha val="55000"/>
                </a:schemeClr>
              </a:gs>
              <a:gs pos="73000">
                <a:schemeClr val="accent5">
                  <a:shade val="90000"/>
                  <a:satMod val="110000"/>
                  <a:alpha val="57000"/>
                </a:schemeClr>
              </a:gs>
              <a:gs pos="100000">
                <a:schemeClr val="accent5">
                  <a:shade val="63000"/>
                  <a:alpha val="80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3352800" y="3429000"/>
            <a:ext cx="2362200" cy="2286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352800" y="5105400"/>
            <a:ext cx="2362200" cy="228600"/>
          </a:xfrm>
          <a:prstGeom prst="ellipse">
            <a:avLst/>
          </a:prstGeom>
          <a:noFill/>
          <a:ln>
            <a:prstDash val="sysDash"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1252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Choosing a projection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What properties are important?</a:t>
            </a:r>
          </a:p>
          <a:p>
            <a:pPr lvl="1"/>
            <a:r>
              <a:rPr lang="en-US" smtClean="0"/>
              <a:t>Angles (conformal)</a:t>
            </a:r>
          </a:p>
          <a:p>
            <a:pPr lvl="1"/>
            <a:r>
              <a:rPr lang="en-US" smtClean="0"/>
              <a:t>Area (equal area)</a:t>
            </a:r>
          </a:p>
          <a:p>
            <a:pPr lvl="1"/>
            <a:r>
              <a:rPr lang="en-US" smtClean="0"/>
              <a:t>Distance from a point (equidistant)</a:t>
            </a:r>
          </a:p>
          <a:p>
            <a:pPr lvl="1"/>
            <a:r>
              <a:rPr lang="en-US" smtClean="0"/>
              <a:t>Directions should be strait lines (gnomonic)</a:t>
            </a:r>
          </a:p>
          <a:p>
            <a:endParaRPr lang="en-US" smtClean="0"/>
          </a:p>
          <a:p>
            <a:r>
              <a:rPr lang="en-US" smtClean="0"/>
              <a:t>Minimize distortion</a:t>
            </a:r>
          </a:p>
          <a:p>
            <a:pPr lvl="1"/>
            <a:r>
              <a:rPr lang="en-US" smtClean="0"/>
              <a:t>Cylindrical, conic, azimuthal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09600" y="6400800"/>
            <a:ext cx="861060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smtClean="0"/>
              <a:t>http://www.geo.hunter.cuny.edu/~jochen/gtech201/lectures/lec6concepts/map%20coordinate%20systems/how%20to%20choose%20a%20projection.htm</a:t>
            </a:r>
            <a:endParaRPr lang="en-US" sz="105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3352800"/>
            <a:ext cx="2819400" cy="1524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45806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Projections in 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Projections in R use the proj.4 library</a:t>
            </a:r>
          </a:p>
          <a:p>
            <a:r>
              <a:rPr lang="en-US" dirty="0" smtClean="0"/>
              <a:t>This is a system of codes to describe the projection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“+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+datum=WGS84”</a:t>
            </a:r>
          </a:p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“+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 +datum=NAD83 +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=30 +lon_0=45”</a:t>
            </a:r>
          </a:p>
        </p:txBody>
      </p:sp>
    </p:spTree>
    <p:extLst>
      <p:ext uri="{BB962C8B-B14F-4D97-AF65-F5344CB8AC3E}">
        <p14:creationId xmlns:p14="http://schemas.microsoft.com/office/powerpoint/2010/main" val="49030378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points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>
                <a:latin typeface="Courier New" pitchFamily="49" charset="0"/>
                <a:cs typeface="Courier New" pitchFamily="49" charset="0"/>
              </a:rPr>
              <a:t>project()</a:t>
            </a:r>
            <a:r>
              <a:rPr lang="en-US" dirty="0" smtClean="0"/>
              <a:t> function in the </a:t>
            </a:r>
            <a:r>
              <a:rPr lang="en-US" b="1" dirty="0" err="1" smtClean="0"/>
              <a:t>rgdal</a:t>
            </a:r>
            <a:r>
              <a:rPr lang="en-US" dirty="0" smtClean="0"/>
              <a:t> package is good</a:t>
            </a:r>
          </a:p>
          <a:p>
            <a:endParaRPr lang="en-US" b="1" dirty="0" smtClean="0"/>
          </a:p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spTransform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b="1" dirty="0" smtClean="0"/>
              <a:t> </a:t>
            </a:r>
            <a:r>
              <a:rPr lang="en-US" dirty="0" smtClean="0"/>
              <a:t>(in </a:t>
            </a:r>
            <a:r>
              <a:rPr lang="en-US" b="1" dirty="0" err="1" smtClean="0"/>
              <a:t>rgdal</a:t>
            </a:r>
            <a:r>
              <a:rPr lang="en-US" dirty="0" smtClean="0"/>
              <a:t>)</a:t>
            </a:r>
            <a:r>
              <a:rPr lang="en-US" b="1" dirty="0" smtClean="0"/>
              <a:t> </a:t>
            </a:r>
            <a:r>
              <a:rPr lang="en-US" dirty="0" smtClean="0"/>
              <a:t>works for </a:t>
            </a:r>
            <a:r>
              <a:rPr lang="en-US" dirty="0" err="1" smtClean="0"/>
              <a:t>SpatialPoints</a:t>
            </a:r>
            <a:r>
              <a:rPr lang="en-US" dirty="0" smtClean="0"/>
              <a:t>, </a:t>
            </a:r>
            <a:r>
              <a:rPr lang="en-US" dirty="0" err="1" smtClean="0"/>
              <a:t>SpatialLines</a:t>
            </a:r>
            <a:r>
              <a:rPr lang="en-US" dirty="0" smtClean="0"/>
              <a:t>, </a:t>
            </a:r>
            <a:r>
              <a:rPr lang="en-US" dirty="0" err="1" smtClean="0"/>
              <a:t>SpatialPolygons</a:t>
            </a:r>
            <a:r>
              <a:rPr lang="en-US" dirty="0" smtClean="0"/>
              <a:t> . . .</a:t>
            </a:r>
          </a:p>
          <a:p>
            <a:pPr lvl="1"/>
            <a:r>
              <a:rPr lang="en-US" dirty="0" smtClean="0"/>
              <a:t>Can also handle transformations from one datum to another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010764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points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8305800" cy="395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2000" y="1263908"/>
            <a:ext cx="754380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lat = rep(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(-90,90,by = 5),(72+1))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long = rep(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(-180,180,by = 5),each = (36+1))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xy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project(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cbind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long,lat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),"+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=30")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par(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mfrow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c(1,2))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plot(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long,lat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plot(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xy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5839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points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286000"/>
            <a:ext cx="8305800" cy="3953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762000" y="1263908"/>
            <a:ext cx="7543800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lat = rep(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(-90,90,by = 5),(72+1))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long = rep(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seq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(-180,180,by = 5),each = (36+1))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xy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project(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cbind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long,lat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),"+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=30")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par(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mfrow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c(1,2))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plot(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long,lat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plot(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xy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  <a:endParaRPr lang="en-US" sz="14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4600" y="3385458"/>
            <a:ext cx="4724400" cy="175432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p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roject()</a:t>
            </a:r>
            <a:r>
              <a:rPr lang="en-US" dirty="0" smtClean="0"/>
              <a:t> assumes that the starting coordinates are in </a:t>
            </a:r>
            <a:r>
              <a:rPr lang="en-US" dirty="0" err="1" smtClean="0"/>
              <a:t>lat</a:t>
            </a:r>
            <a:r>
              <a:rPr lang="en-US" dirty="0" smtClean="0"/>
              <a:t>/long, and that you want to project into another coordinate system. If instead, your points are in another system and you want to go to </a:t>
            </a:r>
            <a:r>
              <a:rPr lang="en-US" dirty="0" err="1" smtClean="0"/>
              <a:t>lat</a:t>
            </a:r>
            <a:r>
              <a:rPr lang="en-US" dirty="0" smtClean="0"/>
              <a:t>/long, that is called an inverse projection, and you use </a:t>
            </a:r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inv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=T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10000" y="3048000"/>
            <a:ext cx="1828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 rot="10800000">
            <a:off x="3810000" y="5181600"/>
            <a:ext cx="1828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71106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Projecting a shape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>
                <a:latin typeface="Courier New" pitchFamily="49" charset="0"/>
                <a:cs typeface="Courier New" pitchFamily="49" charset="0"/>
              </a:rPr>
              <a:t>spTransform</a:t>
            </a:r>
            <a:r>
              <a:rPr lang="en-US" dirty="0" smtClean="0">
                <a:latin typeface="Courier New" pitchFamily="49" charset="0"/>
                <a:cs typeface="Courier New" pitchFamily="49" charset="0"/>
              </a:rPr>
              <a:t>()</a:t>
            </a:r>
            <a:r>
              <a:rPr lang="en-US" dirty="0" smtClean="0"/>
              <a:t> in the </a:t>
            </a:r>
            <a:r>
              <a:rPr lang="en-US" dirty="0" err="1" smtClean="0"/>
              <a:t>rgdal</a:t>
            </a:r>
            <a:r>
              <a:rPr lang="en-US" dirty="0" smtClean="0"/>
              <a:t> package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8288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az2 = spTransform(az,CRS("+proj=aea +lat_1=22 +lat_2=45"))</a:t>
            </a:r>
          </a:p>
          <a:p>
            <a:r>
              <a:rPr lang="en-US" smtClean="0">
                <a:latin typeface="Courier New" pitchFamily="49" charset="0"/>
                <a:cs typeface="Courier New" pitchFamily="49" charset="0"/>
              </a:rPr>
              <a:t>plot(az2)</a:t>
            </a:r>
            <a:endParaRPr lang="en-US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590800"/>
            <a:ext cx="6629400" cy="308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51001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69" t="9450" r="18331" b="12348"/>
          <a:stretch/>
        </p:blipFill>
        <p:spPr bwMode="auto">
          <a:xfrm>
            <a:off x="914400" y="1371600"/>
            <a:ext cx="7391400" cy="50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685800" y="6400800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spTransform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wm,CRS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("+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aea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 +lat1=-20 +lat2=20")))</a:t>
            </a:r>
          </a:p>
        </p:txBody>
      </p:sp>
    </p:spTree>
    <p:extLst>
      <p:ext uri="{BB962C8B-B14F-4D97-AF65-F5344CB8AC3E}">
        <p14:creationId xmlns:p14="http://schemas.microsoft.com/office/powerpoint/2010/main" val="335390982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examples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85800" y="6400800"/>
            <a:ext cx="8458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Courier New" pitchFamily="49" charset="0"/>
                <a:cs typeface="Courier New" pitchFamily="49" charset="0"/>
              </a:rPr>
              <a:t>plot(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spTransform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wm,CRS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("+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dirty="0" err="1">
                <a:latin typeface="Courier New" pitchFamily="49" charset="0"/>
                <a:cs typeface="Courier New" pitchFamily="49" charset="0"/>
              </a:rPr>
              <a:t>rpoly</a:t>
            </a:r>
            <a:r>
              <a:rPr lang="en-US" dirty="0">
                <a:latin typeface="Courier New" pitchFamily="49" charset="0"/>
                <a:cs typeface="Courier New" pitchFamily="49" charset="0"/>
              </a:rPr>
              <a:t>")))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95" t="12834" r="19298" b="13191"/>
          <a:stretch/>
        </p:blipFill>
        <p:spPr bwMode="auto">
          <a:xfrm>
            <a:off x="1295400" y="1647137"/>
            <a:ext cx="6267450" cy="444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624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a grid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r>
              <a:rPr lang="en-US" dirty="0" smtClean="0">
                <a:cs typeface="Courier New" pitchFamily="49" charset="0"/>
              </a:rPr>
              <a:t>Projecting a grid is conceptually harder</a:t>
            </a:r>
          </a:p>
          <a:p>
            <a:r>
              <a:rPr lang="en-US" dirty="0" smtClean="0">
                <a:cs typeface="Courier New" pitchFamily="49" charset="0"/>
              </a:rPr>
              <a:t>The approach is basically: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Create a new grid in the new coordinate system</a:t>
            </a:r>
          </a:p>
          <a:p>
            <a:pPr lvl="1"/>
            <a:r>
              <a:rPr lang="en-US" dirty="0" smtClean="0">
                <a:cs typeface="Courier New" pitchFamily="49" charset="0"/>
              </a:rPr>
              <a:t>Fill that grid with values by interpolating (or just sampling) from the old grid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3306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a grid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263908"/>
            <a:ext cx="7543800" cy="48320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mat = raster("MAT.tif")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mat = aggregate(mat,10)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projectExtent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(mat,"+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=30")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mat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289, 288, 83232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0.04166667, 0.04166667  (x, y)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12, 47.96667, 60.00833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+datum=WGS84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no_defs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+towgs84=0,0,0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in memory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 value   : -22.88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max value   : 113.56 </a:t>
            </a:r>
          </a:p>
          <a:p>
            <a:endParaRPr lang="en-US" sz="14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bea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289, 288, 83232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4016.896, 3137.077  (x, y)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1156866, 5450663, 6357279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=30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+towgs84=0,0,0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none</a:t>
            </a:r>
          </a:p>
        </p:txBody>
      </p:sp>
    </p:spTree>
    <p:extLst>
      <p:ext uri="{BB962C8B-B14F-4D97-AF65-F5344CB8AC3E}">
        <p14:creationId xmlns:p14="http://schemas.microsoft.com/office/powerpoint/2010/main" val="361297800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Projecting a grid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1340108"/>
            <a:ext cx="8610600" cy="483209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projectExtent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(mat,"+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=30")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res(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 =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xres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matBEA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 =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projectRaster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(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mat,bea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mat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289, 288, 83232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0.04166667, 0.04166667  (x, y)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12, 47.96667, 60.00833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longlat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+datum=WGS84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no_defs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+towgs84=0,0,0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in memory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 value   : -22.88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max value   : 113.56 </a:t>
            </a:r>
          </a:p>
          <a:p>
            <a:endParaRPr lang="en-US" sz="1400" dirty="0" smtClean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matBEA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169, 288, 48672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4638.312, 4638.312  (x, y)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1335834, 4721690, 5505565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+towgs84=0,0,0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=30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in memory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 value   : -21.65266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max value   : 113.3013 </a:t>
            </a:r>
          </a:p>
        </p:txBody>
      </p:sp>
    </p:spTree>
    <p:extLst>
      <p:ext uri="{BB962C8B-B14F-4D97-AF65-F5344CB8AC3E}">
        <p14:creationId xmlns:p14="http://schemas.microsoft.com/office/powerpoint/2010/main" val="23750194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How does it look?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1219200"/>
            <a:ext cx="4428863" cy="5054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1262" y="1219200"/>
            <a:ext cx="4410337" cy="5033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51377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9543" y="2076450"/>
            <a:ext cx="414865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2076450"/>
            <a:ext cx="4207364" cy="409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happened?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04800" y="14478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x = xFromCell(bea,1:ncell(bea))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y = yFromCell(bea,1:ncell(bea))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plot(x,y,pch = ".")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4400" y="1361182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xyLL = project(cbind(x,y), 	"+proj=cea +datum=WGS84 	+latts=30”,inverse = T)</a:t>
            </a:r>
          </a:p>
          <a:p>
            <a:r>
              <a:rPr lang="en-US" sz="1600" smtClean="0">
                <a:latin typeface="Courier New" pitchFamily="49" charset="0"/>
                <a:cs typeface="Courier New" pitchFamily="49" charset="0"/>
              </a:rPr>
              <a:t>plot(xyLL,pch = ".")</a:t>
            </a:r>
            <a:endParaRPr lang="en-US" sz="16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 cstate="print"/>
          <a:srcRect t="22848" b="16226"/>
          <a:stretch>
            <a:fillRect/>
          </a:stretch>
        </p:blipFill>
        <p:spPr bwMode="auto">
          <a:xfrm>
            <a:off x="4724400" y="5791200"/>
            <a:ext cx="3457575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 cstate="print"/>
          <a:srcRect t="13617" r="11927" b="20000"/>
          <a:stretch>
            <a:fillRect/>
          </a:stretch>
        </p:blipFill>
        <p:spPr bwMode="auto">
          <a:xfrm>
            <a:off x="7967472" y="2514600"/>
            <a:ext cx="1024128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8708185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happened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smtClean="0"/>
              <a:t>Grid of points in lat-long (where each point corresponds with a BEA grid cell)</a:t>
            </a:r>
          </a:p>
          <a:p>
            <a:r>
              <a:rPr lang="en-US" smtClean="0"/>
              <a:t>Sample original raster at those points (with interpolation)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36" y="3048000"/>
            <a:ext cx="5186464" cy="3047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32004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>
            <a:stCxn id="5123" idx="1"/>
          </p:cNvCxnSpPr>
          <p:nvPr/>
        </p:nvCxnSpPr>
        <p:spPr>
          <a:xfrm flipH="1">
            <a:off x="2438400" y="4610100"/>
            <a:ext cx="2667000" cy="3429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71056" y="5867400"/>
            <a:ext cx="3006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Identical spacing in x direction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7161412" y="4304107"/>
            <a:ext cx="204851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Different spacing in </a:t>
            </a:r>
          </a:p>
          <a:p>
            <a:r>
              <a:rPr lang="en-US" smtClean="0"/>
              <a:t>y direction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089495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What are the units?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321475"/>
            <a:ext cx="7543800" cy="224676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&gt; </a:t>
            </a:r>
            <a:r>
              <a:rPr lang="en-US" sz="1400" dirty="0" err="1" smtClean="0">
                <a:latin typeface="Courier New" pitchFamily="49" charset="0"/>
                <a:cs typeface="Courier New" pitchFamily="49" charset="0"/>
              </a:rPr>
              <a:t>matBEA</a:t>
            </a:r>
            <a:endParaRPr lang="en-US" sz="1400" dirty="0" smtClean="0">
              <a:latin typeface="Courier New" pitchFamily="49" charset="0"/>
              <a:cs typeface="Courier New" pitchFamily="49" charset="0"/>
            </a:endParaRP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class       :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RasterLayer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dimensions  : 169, 288, 48672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nrow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ncol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ncell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resolution  : 4638.312, 4638.312  (x, y)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extent      : 0, 1335834, 4721690, 5505565  (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xmax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ymin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, 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ymax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)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projection  :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proj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cea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 +datum=WGS84 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ellps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=WGS84 +towgs84=0,0,0 	+</a:t>
            </a:r>
            <a:r>
              <a:rPr lang="en-US" sz="1400" dirty="0" err="1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lat_ts</a:t>
            </a:r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=30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values      : in memory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min value   : -21.65266 </a:t>
            </a:r>
          </a:p>
          <a:p>
            <a:r>
              <a:rPr lang="en-US" sz="1400" dirty="0" smtClean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max value   : 113.3013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66194" y="3581400"/>
            <a:ext cx="51918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Meters, along the latitude of true scale (30N and 30S)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3429000" y="4191000"/>
            <a:ext cx="1676400" cy="2106246"/>
            <a:chOff x="3048000" y="2514600"/>
            <a:chExt cx="2971800" cy="3733800"/>
          </a:xfrm>
        </p:grpSpPr>
        <p:sp>
          <p:nvSpPr>
            <p:cNvPr id="6" name="Oval 5"/>
            <p:cNvSpPr/>
            <p:nvPr/>
          </p:nvSpPr>
          <p:spPr>
            <a:xfrm>
              <a:off x="3048000" y="2895600"/>
              <a:ext cx="2971800" cy="2971800"/>
            </a:xfrm>
            <a:prstGeom prst="ellipse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Can 6"/>
            <p:cNvSpPr/>
            <p:nvPr/>
          </p:nvSpPr>
          <p:spPr>
            <a:xfrm>
              <a:off x="3343275" y="2514600"/>
              <a:ext cx="2438400" cy="3733800"/>
            </a:xfrm>
            <a:prstGeom prst="can">
              <a:avLst/>
            </a:prstGeom>
            <a:gradFill>
              <a:gsLst>
                <a:gs pos="0">
                  <a:schemeClr val="accent5">
                    <a:shade val="63000"/>
                    <a:alpha val="33000"/>
                  </a:schemeClr>
                </a:gs>
                <a:gs pos="30000">
                  <a:schemeClr val="accent5">
                    <a:shade val="90000"/>
                    <a:satMod val="110000"/>
                    <a:alpha val="54000"/>
                  </a:schemeClr>
                </a:gs>
                <a:gs pos="45000">
                  <a:schemeClr val="accent5">
                    <a:shade val="100000"/>
                    <a:satMod val="118000"/>
                    <a:alpha val="64000"/>
                  </a:schemeClr>
                </a:gs>
                <a:gs pos="55000">
                  <a:schemeClr val="accent5">
                    <a:shade val="100000"/>
                    <a:satMod val="118000"/>
                    <a:alpha val="55000"/>
                  </a:schemeClr>
                </a:gs>
                <a:gs pos="73000">
                  <a:schemeClr val="accent5">
                    <a:shade val="90000"/>
                    <a:satMod val="110000"/>
                    <a:alpha val="57000"/>
                  </a:schemeClr>
                </a:gs>
                <a:gs pos="100000">
                  <a:schemeClr val="accent5">
                    <a:shade val="63000"/>
                    <a:alpha val="80000"/>
                  </a:schemeClr>
                </a:gs>
              </a:gsLst>
            </a:gra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3352800" y="3429000"/>
              <a:ext cx="2362200" cy="22860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3352800" y="5105400"/>
              <a:ext cx="2362200" cy="228600"/>
            </a:xfrm>
            <a:prstGeom prst="ellipse">
              <a:avLst/>
            </a:prstGeom>
            <a:noFill/>
            <a:ln>
              <a:prstDash val="sysDash"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23127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That’s it!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Try it 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8389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89</TotalTime>
  <Words>2836</Words>
  <Application>Microsoft Office PowerPoint</Application>
  <PresentationFormat>On-screen Show (4:3)</PresentationFormat>
  <Paragraphs>810</Paragraphs>
  <Slides>68</Slides>
  <Notes>67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68</vt:i4>
      </vt:variant>
    </vt:vector>
  </HeadingPairs>
  <TitlesOfParts>
    <vt:vector size="69" baseType="lpstr">
      <vt:lpstr>Origin</vt:lpstr>
      <vt:lpstr>Plotting and spatial data</vt:lpstr>
      <vt:lpstr>Plotting</vt:lpstr>
      <vt:lpstr>plot()</vt:lpstr>
      <vt:lpstr>plot()</vt:lpstr>
      <vt:lpstr>PowerPoint Presentation</vt:lpstr>
      <vt:lpstr>PowerPoint Presentation</vt:lpstr>
      <vt:lpstr>Plotting size and characters</vt:lpstr>
      <vt:lpstr>Plotting size and characters</vt:lpstr>
      <vt:lpstr>Color</vt:lpstr>
      <vt:lpstr>Color</vt:lpstr>
      <vt:lpstr>Color</vt:lpstr>
      <vt:lpstr>Color</vt:lpstr>
      <vt:lpstr>Color</vt:lpstr>
      <vt:lpstr>Color</vt:lpstr>
      <vt:lpstr>Drawing on plots</vt:lpstr>
      <vt:lpstr>The wonderful world of par()</vt:lpstr>
      <vt:lpstr>Plotting to a file</vt:lpstr>
      <vt:lpstr>Some examples</vt:lpstr>
      <vt:lpstr>Some fun stuff</vt:lpstr>
      <vt:lpstr>Some fun stuff</vt:lpstr>
      <vt:lpstr>Questions?</vt:lpstr>
      <vt:lpstr>Geographic data in R</vt:lpstr>
      <vt:lpstr>Package maptools</vt:lpstr>
      <vt:lpstr>Package raster</vt:lpstr>
      <vt:lpstr>What is a shapefile?</vt:lpstr>
      <vt:lpstr>What is a shapefile?</vt:lpstr>
      <vt:lpstr>What is a shapefile?</vt:lpstr>
      <vt:lpstr>What is a shapefile?</vt:lpstr>
      <vt:lpstr>Contents of a SpatialPolygonsDataFrame</vt:lpstr>
      <vt:lpstr>PowerPoint Presentation</vt:lpstr>
      <vt:lpstr>What is a raster?</vt:lpstr>
      <vt:lpstr>What is a raster?</vt:lpstr>
      <vt:lpstr>What is a raster?</vt:lpstr>
      <vt:lpstr>What is a raster?</vt:lpstr>
      <vt:lpstr>What is a raster?</vt:lpstr>
      <vt:lpstr>What is a raster?</vt:lpstr>
      <vt:lpstr>What is a raster object?</vt:lpstr>
      <vt:lpstr>What is a raster object?</vt:lpstr>
      <vt:lpstr>Raster objects are different!</vt:lpstr>
      <vt:lpstr>The structure of a raster object</vt:lpstr>
      <vt:lpstr>Create a new raster</vt:lpstr>
      <vt:lpstr>Create a new raster</vt:lpstr>
      <vt:lpstr>Getting values from a raster</vt:lpstr>
      <vt:lpstr>Plotting a raster</vt:lpstr>
      <vt:lpstr>Plotting examples</vt:lpstr>
      <vt:lpstr>A few useful ways to explore rasters</vt:lpstr>
      <vt:lpstr>Polygon -&gt; Raster</vt:lpstr>
      <vt:lpstr>Polygon -&gt; Raster</vt:lpstr>
      <vt:lpstr>Polygon -&gt; Raster</vt:lpstr>
      <vt:lpstr>What is a projection?</vt:lpstr>
      <vt:lpstr>Projections</vt:lpstr>
      <vt:lpstr>Behrmann EA</vt:lpstr>
      <vt:lpstr>Choosing a projection</vt:lpstr>
      <vt:lpstr>Projections in R</vt:lpstr>
      <vt:lpstr>Projecting points</vt:lpstr>
      <vt:lpstr>Projecting points</vt:lpstr>
      <vt:lpstr>Projecting points</vt:lpstr>
      <vt:lpstr>Projecting a shape</vt:lpstr>
      <vt:lpstr>Some examples</vt:lpstr>
      <vt:lpstr>Some examples</vt:lpstr>
      <vt:lpstr>Projecting a grid</vt:lpstr>
      <vt:lpstr>Projecting a grid</vt:lpstr>
      <vt:lpstr>Projecting a grid</vt:lpstr>
      <vt:lpstr>How does it look?</vt:lpstr>
      <vt:lpstr>What happened?</vt:lpstr>
      <vt:lpstr>What happened</vt:lpstr>
      <vt:lpstr>What are the units?</vt:lpstr>
      <vt:lpstr>That’s it!</vt:lpstr>
    </vt:vector>
  </TitlesOfParts>
  <Company>NFIT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R</dc:title>
  <dc:creator>Brody Sandel</dc:creator>
  <cp:lastModifiedBy>Brody Sandel</cp:lastModifiedBy>
  <cp:revision>9</cp:revision>
  <dcterms:created xsi:type="dcterms:W3CDTF">2013-09-11T11:50:12Z</dcterms:created>
  <dcterms:modified xsi:type="dcterms:W3CDTF">2013-09-13T11:34:21Z</dcterms:modified>
</cp:coreProperties>
</file>