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 id="2147483676" r:id="rId3"/>
  </p:sldMasterIdLst>
  <p:notesMasterIdLst>
    <p:notesMasterId r:id="rId100"/>
  </p:notesMasterIdLst>
  <p:sldIdLst>
    <p:sldId id="256" r:id="rId4"/>
    <p:sldId id="321" r:id="rId5"/>
    <p:sldId id="258" r:id="rId6"/>
    <p:sldId id="277" r:id="rId7"/>
    <p:sldId id="263" r:id="rId8"/>
    <p:sldId id="281" r:id="rId9"/>
    <p:sldId id="279" r:id="rId10"/>
    <p:sldId id="259" r:id="rId11"/>
    <p:sldId id="262" r:id="rId12"/>
    <p:sldId id="282" r:id="rId13"/>
    <p:sldId id="269" r:id="rId14"/>
    <p:sldId id="270" r:id="rId15"/>
    <p:sldId id="271" r:id="rId16"/>
    <p:sldId id="272" r:id="rId17"/>
    <p:sldId id="274" r:id="rId18"/>
    <p:sldId id="275" r:id="rId19"/>
    <p:sldId id="285" r:id="rId20"/>
    <p:sldId id="286" r:id="rId21"/>
    <p:sldId id="287" r:id="rId22"/>
    <p:sldId id="288" r:id="rId23"/>
    <p:sldId id="330" r:id="rId24"/>
    <p:sldId id="280" r:id="rId25"/>
    <p:sldId id="292" r:id="rId26"/>
    <p:sldId id="294" r:id="rId27"/>
    <p:sldId id="290" r:id="rId28"/>
    <p:sldId id="291" r:id="rId29"/>
    <p:sldId id="295" r:id="rId30"/>
    <p:sldId id="313" r:id="rId31"/>
    <p:sldId id="322" r:id="rId32"/>
    <p:sldId id="324" r:id="rId33"/>
    <p:sldId id="325" r:id="rId34"/>
    <p:sldId id="326" r:id="rId35"/>
    <p:sldId id="327" r:id="rId36"/>
    <p:sldId id="331" r:id="rId37"/>
    <p:sldId id="329" r:id="rId38"/>
    <p:sldId id="334" r:id="rId39"/>
    <p:sldId id="336" r:id="rId40"/>
    <p:sldId id="338" r:id="rId41"/>
    <p:sldId id="339" r:id="rId42"/>
    <p:sldId id="342" r:id="rId43"/>
    <p:sldId id="341" r:id="rId44"/>
    <p:sldId id="337" r:id="rId45"/>
    <p:sldId id="318" r:id="rId46"/>
    <p:sldId id="307" r:id="rId47"/>
    <p:sldId id="276" r:id="rId48"/>
    <p:sldId id="343" r:id="rId49"/>
    <p:sldId id="309" r:id="rId50"/>
    <p:sldId id="317" r:id="rId51"/>
    <p:sldId id="382" r:id="rId52"/>
    <p:sldId id="344" r:id="rId53"/>
    <p:sldId id="328" r:id="rId54"/>
    <p:sldId id="370" r:id="rId55"/>
    <p:sldId id="310" r:id="rId56"/>
    <p:sldId id="347" r:id="rId57"/>
    <p:sldId id="348" r:id="rId58"/>
    <p:sldId id="304" r:id="rId59"/>
    <p:sldId id="283" r:id="rId60"/>
    <p:sldId id="284" r:id="rId61"/>
    <p:sldId id="346" r:id="rId62"/>
    <p:sldId id="366" r:id="rId63"/>
    <p:sldId id="369" r:id="rId64"/>
    <p:sldId id="385" r:id="rId65"/>
    <p:sldId id="384" r:id="rId66"/>
    <p:sldId id="316" r:id="rId67"/>
    <p:sldId id="367" r:id="rId68"/>
    <p:sldId id="371" r:id="rId69"/>
    <p:sldId id="372" r:id="rId70"/>
    <p:sldId id="373" r:id="rId71"/>
    <p:sldId id="374" r:id="rId72"/>
    <p:sldId id="375" r:id="rId73"/>
    <p:sldId id="376" r:id="rId74"/>
    <p:sldId id="377" r:id="rId75"/>
    <p:sldId id="332" r:id="rId76"/>
    <p:sldId id="333" r:id="rId77"/>
    <p:sldId id="378" r:id="rId78"/>
    <p:sldId id="379" r:id="rId79"/>
    <p:sldId id="381" r:id="rId80"/>
    <p:sldId id="353" r:id="rId81"/>
    <p:sldId id="361" r:id="rId82"/>
    <p:sldId id="354" r:id="rId83"/>
    <p:sldId id="355" r:id="rId84"/>
    <p:sldId id="356" r:id="rId85"/>
    <p:sldId id="357" r:id="rId86"/>
    <p:sldId id="358" r:id="rId87"/>
    <p:sldId id="359" r:id="rId88"/>
    <p:sldId id="360" r:id="rId89"/>
    <p:sldId id="349" r:id="rId90"/>
    <p:sldId id="386" r:id="rId91"/>
    <p:sldId id="368" r:id="rId92"/>
    <p:sldId id="387" r:id="rId93"/>
    <p:sldId id="388" r:id="rId94"/>
    <p:sldId id="350" r:id="rId95"/>
    <p:sldId id="351" r:id="rId96"/>
    <p:sldId id="362" r:id="rId97"/>
    <p:sldId id="363" r:id="rId98"/>
    <p:sldId id="365"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77" autoAdjust="0"/>
    <p:restoredTop sz="87899" autoAdjust="0"/>
  </p:normalViewPr>
  <p:slideViewPr>
    <p:cSldViewPr snapToGrid="0" snapToObjects="1">
      <p:cViewPr>
        <p:scale>
          <a:sx n="70" d="100"/>
          <a:sy n="70" d="100"/>
        </p:scale>
        <p:origin x="-6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13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5C9274-AE6C-CF47-9710-743CA518ADE4}" type="datetimeFigureOut">
              <a:rPr lang="en-US" smtClean="0"/>
              <a:pPr/>
              <a:t>9/17/2013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A5E896-2B54-0441-BD58-A12C0827BB8A}" type="slidenum">
              <a:rPr lang="en-US" smtClean="0"/>
              <a:pPr/>
              <a:t>‹#›</a:t>
            </a:fld>
            <a:endParaRPr lang="en-US"/>
          </a:p>
        </p:txBody>
      </p:sp>
    </p:spTree>
    <p:extLst>
      <p:ext uri="{BB962C8B-B14F-4D97-AF65-F5344CB8AC3E}">
        <p14:creationId xmlns:p14="http://schemas.microsoft.com/office/powerpoint/2010/main" val="37832992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2</a:t>
            </a:fld>
            <a:endParaRPr lang="en-US"/>
          </a:p>
        </p:txBody>
      </p:sp>
    </p:spTree>
    <p:extLst>
      <p:ext uri="{BB962C8B-B14F-4D97-AF65-F5344CB8AC3E}">
        <p14:creationId xmlns:p14="http://schemas.microsoft.com/office/powerpoint/2010/main" val="2413344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Sources</a:t>
            </a:r>
            <a:r>
              <a:rPr lang="en-US" baseline="0" dirty="0" smtClean="0"/>
              <a:t> are operating at a number of scales – vital to keep in mind the scales at which the patterns and processes are relevant and which scales they are operating at</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always measure biological</a:t>
            </a:r>
            <a:r>
              <a:rPr lang="en-US" baseline="0" dirty="0" smtClean="0"/>
              <a:t> assemblage and species locally but many of the processes and some patterns are operate or are observable regionally </a:t>
            </a:r>
          </a:p>
          <a:p>
            <a:r>
              <a:rPr lang="en-US" baseline="0" dirty="0" smtClean="0"/>
              <a:t>How are the local and the regional linked?</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Complexity of</a:t>
            </a:r>
            <a:r>
              <a:rPr lang="en-US" baseline="0" dirty="0" smtClean="0"/>
              <a:t> a marine food web</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 the different scales have different</a:t>
            </a:r>
            <a:r>
              <a:rPr lang="en-US" baseline="0" dirty="0" smtClean="0"/>
              <a:t> drivers and operate at different time scales – </a:t>
            </a:r>
            <a:r>
              <a:rPr lang="en-US" baseline="0" dirty="0" err="1" smtClean="0"/>
              <a:t>stationarity</a:t>
            </a:r>
            <a:r>
              <a:rPr lang="en-US" baseline="0" dirty="0" smtClean="0"/>
              <a:t>? Big assumption of many stats techniques.</a:t>
            </a:r>
          </a:p>
          <a:p>
            <a:r>
              <a:rPr lang="en-US" baseline="0" dirty="0" smtClean="0"/>
              <a:t>What are the causes and consequences of this complexity – does it need so many taxa? How are they important to ecosystem function?</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Regional scale complexity. What</a:t>
            </a:r>
            <a:r>
              <a:rPr lang="en-US" baseline="0" dirty="0" smtClean="0"/>
              <a:t> connects communities in space? What do the lines here represent?</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Some background to causes of regional variation</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Links to </a:t>
            </a:r>
            <a:r>
              <a:rPr lang="da-DK" dirty="0" err="1" smtClean="0"/>
              <a:t>methods</a:t>
            </a:r>
            <a:r>
              <a:rPr lang="da-DK" baseline="0" dirty="0" smtClean="0"/>
              <a:t> for </a:t>
            </a:r>
            <a:r>
              <a:rPr lang="da-DK" baseline="0" dirty="0" err="1" smtClean="0"/>
              <a:t>this</a:t>
            </a:r>
            <a:r>
              <a:rPr lang="da-DK" baseline="0" dirty="0" smtClean="0"/>
              <a:t> </a:t>
            </a:r>
            <a:r>
              <a:rPr lang="da-DK" baseline="0" dirty="0" err="1" smtClean="0"/>
              <a:t>afternoon</a:t>
            </a:r>
            <a:r>
              <a:rPr lang="da-DK" baseline="0" dirty="0" smtClean="0"/>
              <a:t>.. Variation </a:t>
            </a:r>
            <a:r>
              <a:rPr lang="da-DK" baseline="0" dirty="0" err="1" smtClean="0"/>
              <a:t>can</a:t>
            </a:r>
            <a:r>
              <a:rPr lang="da-DK" baseline="0" dirty="0" smtClean="0"/>
              <a:t> </a:t>
            </a:r>
            <a:r>
              <a:rPr lang="da-DK" baseline="0" dirty="0" err="1" smtClean="0"/>
              <a:t>take</a:t>
            </a:r>
            <a:r>
              <a:rPr lang="da-DK" baseline="0" dirty="0" smtClean="0"/>
              <a:t> </a:t>
            </a:r>
            <a:r>
              <a:rPr lang="da-DK" baseline="0" dirty="0" err="1" smtClean="0"/>
              <a:t>many</a:t>
            </a:r>
            <a:r>
              <a:rPr lang="da-DK" baseline="0" dirty="0" smtClean="0"/>
              <a:t> </a:t>
            </a:r>
            <a:r>
              <a:rPr lang="da-DK" baseline="0" dirty="0" err="1" smtClean="0"/>
              <a:t>different</a:t>
            </a:r>
            <a:r>
              <a:rPr lang="da-DK" baseline="0" dirty="0" smtClean="0"/>
              <a:t> patterns</a:t>
            </a:r>
            <a:endParaRPr lang="da-DK"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11</a:t>
            </a:fld>
            <a:endParaRPr lang="en-US"/>
          </a:p>
        </p:txBody>
      </p:sp>
    </p:spTree>
    <p:extLst>
      <p:ext uri="{BB962C8B-B14F-4D97-AF65-F5344CB8AC3E}">
        <p14:creationId xmlns:p14="http://schemas.microsoft.com/office/powerpoint/2010/main" val="545076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in representations of space used in analysis it is important to represent all these different types of variation. </a:t>
            </a:r>
          </a:p>
          <a:p>
            <a:r>
              <a:rPr lang="en-US" baseline="0" dirty="0" smtClean="0"/>
              <a:t>This links to the PCNM analysis we will do later</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Complexity or</a:t>
            </a:r>
            <a:r>
              <a:rPr lang="en-US" baseline="0" dirty="0" smtClean="0"/>
              <a:t> variation in environmental gradients over time</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22</a:t>
            </a:fld>
            <a:endParaRPr lang="en-US"/>
          </a:p>
        </p:txBody>
      </p:sp>
    </p:spTree>
    <p:extLst>
      <p:ext uri="{BB962C8B-B14F-4D97-AF65-F5344CB8AC3E}">
        <p14:creationId xmlns:p14="http://schemas.microsoft.com/office/powerpoint/2010/main" val="3032853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Complexity of drivers</a:t>
            </a:r>
            <a:r>
              <a:rPr lang="en-US" baseline="0" dirty="0" smtClean="0"/>
              <a:t> can be a bit frightening when you think of analysis – in the absence of the historical information it would be very very difficult to explain the current community structure.</a:t>
            </a:r>
          </a:p>
          <a:p>
            <a:r>
              <a:rPr lang="en-US" baseline="0" dirty="0" smtClean="0"/>
              <a:t>The importance of the antecedent 16 years at least can be seen in the current communities</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26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we talked about</a:t>
            </a:r>
            <a:r>
              <a:rPr lang="en-US" baseline="0" dirty="0" smtClean="0"/>
              <a:t> </a:t>
            </a:r>
            <a:r>
              <a:rPr lang="en-US" baseline="0" dirty="0" err="1" smtClean="0"/>
              <a:t>env</a:t>
            </a:r>
            <a:r>
              <a:rPr lang="en-US" baseline="0" dirty="0" smtClean="0"/>
              <a:t> gradients as a background – suitable habitats are often in discrete areas with different degrees of isolation and therefore dispersal may be an important factor shaping the community</a:t>
            </a:r>
            <a:r>
              <a:rPr lang="en-US" baseline="0" dirty="0" smtClean="0"/>
              <a:t>.</a:t>
            </a:r>
          </a:p>
          <a:p>
            <a:r>
              <a:rPr lang="en-US" baseline="0" dirty="0" smtClean="0"/>
              <a:t>Patchiness in suitable habitats – we are all v familiar with in space</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27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far we have discussed environmental heterogeneity and how that leads to complexity and variation in space there may well be other factors at work.</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28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a:t>
            </a:r>
            <a:r>
              <a:rPr lang="en-US" dirty="0" err="1" smtClean="0"/>
              <a:t>Epizoochory</a:t>
            </a:r>
            <a:r>
              <a:rPr lang="en-US" dirty="0" smtClean="0"/>
              <a:t> – classic</a:t>
            </a:r>
            <a:r>
              <a:rPr lang="en-US" baseline="0" dirty="0" smtClean="0"/>
              <a:t> study of ducks feet – back to Darwin</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33</a:t>
            </a:fld>
            <a:endParaRPr lang="en-US"/>
          </a:p>
        </p:txBody>
      </p:sp>
    </p:spTree>
    <p:extLst>
      <p:ext uri="{BB962C8B-B14F-4D97-AF65-F5344CB8AC3E}">
        <p14:creationId xmlns:p14="http://schemas.microsoft.com/office/powerpoint/2010/main" val="3961214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pPr/>
              <a:t>36</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lang="en-US" dirty="0" smtClean="0"/>
              <a:t>Our data illustrate a </a:t>
            </a:r>
            <a:r>
              <a:rPr lang="en-US" dirty="0" err="1" smtClean="0"/>
              <a:t>metapopulation</a:t>
            </a:r>
            <a:r>
              <a:rPr lang="en-US" dirty="0" smtClean="0"/>
              <a:t> comprising well-differentiated populations connected by low levels of ongoing gene flow, patterns that agree with predictions based on theoretical work. However, contrary to expectations of a </a:t>
            </a:r>
            <a:r>
              <a:rPr lang="en-US" dirty="0" err="1" smtClean="0"/>
              <a:t>metapopulation</a:t>
            </a:r>
            <a:r>
              <a:rPr lang="en-US" dirty="0" smtClean="0"/>
              <a:t>, particularly one in which asexual reproduction predominates, genetic variation within populations was often high. This diversity seems to be at least partially attributable to the gene flow that results from ongoing dispersal.</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would</a:t>
            </a:r>
            <a:r>
              <a:rPr lang="en-US" baseline="0" dirty="0" smtClean="0"/>
              <a:t> be really interesting extension for this study?  Examination of the effects of this greater seed dispersal in the presence of dispersers? But what sort of temporal dynamics are at work with such long lived </a:t>
            </a:r>
            <a:r>
              <a:rPr lang="en-US" baseline="0" dirty="0" err="1" smtClean="0"/>
              <a:t>taxa</a:t>
            </a:r>
            <a:r>
              <a:rPr lang="en-US" baseline="0" dirty="0" smtClean="0"/>
              <a:t> as elephants and trees.</a:t>
            </a:r>
          </a:p>
          <a:p>
            <a:r>
              <a:rPr lang="en-US" baseline="0" dirty="0" smtClean="0"/>
              <a:t>Can see the effects in forest assemblages and in </a:t>
            </a:r>
            <a:r>
              <a:rPr lang="en-US" baseline="0" dirty="0" err="1" smtClean="0"/>
              <a:t>stucture</a:t>
            </a:r>
            <a:r>
              <a:rPr lang="en-US" baseline="0" dirty="0" smtClean="0"/>
              <a:t> of forest community.</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41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pPr/>
              <a:t>42</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dirty="0" smtClean="0"/>
              <a:t>Conceptual </a:t>
            </a:r>
            <a:r>
              <a:rPr dirty="0"/>
              <a:t>framework for studies of community assembly and regulation. Processes can be divided into those that are strictly regional, those that are strictly local, and those which involve conditional combinations of regional and local </a:t>
            </a:r>
            <a:r>
              <a:rPr dirty="0" smtClean="0"/>
              <a:t>factors</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an aside</a:t>
            </a:r>
            <a:r>
              <a:rPr lang="en-US" baseline="0" dirty="0" smtClean="0"/>
              <a:t> to make sure we are clear what we are talking about before we go forward to the theory – some definitions..</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43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Back to idea</a:t>
            </a:r>
            <a:r>
              <a:rPr lang="en-US" baseline="0" dirty="0" smtClean="0"/>
              <a:t> of complexity in ecology and what causes it, start thinking a bit more at the community level and integrating the notions of environmental variation and dispersal</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45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It</a:t>
            </a:r>
            <a:endParaRPr lang="da-DK"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46</a:t>
            </a:fld>
            <a:endParaRPr lang="en-US"/>
          </a:p>
        </p:txBody>
      </p:sp>
    </p:spTree>
    <p:extLst>
      <p:ext uri="{BB962C8B-B14F-4D97-AF65-F5344CB8AC3E}">
        <p14:creationId xmlns:p14="http://schemas.microsoft.com/office/powerpoint/2010/main" val="259307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links</a:t>
            </a:r>
            <a:r>
              <a:rPr lang="en-US" baseline="0" dirty="0" smtClean="0"/>
              <a:t> well with other ideas in ecology and community assembly about niche and neutral processes being important for shaping communities – particularly plants.</a:t>
            </a:r>
          </a:p>
          <a:p>
            <a:r>
              <a:rPr lang="en-US" baseline="0" dirty="0" smtClean="0"/>
              <a:t>Environmental control operating locally and dispersal a regional process.</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47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49</a:t>
            </a:fld>
            <a:endParaRPr lang="en-US"/>
          </a:p>
        </p:txBody>
      </p:sp>
    </p:spTree>
    <p:extLst>
      <p:ext uri="{BB962C8B-B14F-4D97-AF65-F5344CB8AC3E}">
        <p14:creationId xmlns:p14="http://schemas.microsoft.com/office/powerpoint/2010/main" val="1081369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8F5ADC-AFAA-C040-894B-97A1BEDB9F7A}" type="slidenum">
              <a:rPr lang="en-US"/>
              <a:pPr/>
              <a:t>50</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dirty="0" smtClean="0"/>
              <a:t>Four main ideas</a:t>
            </a:r>
            <a:r>
              <a:rPr lang="en-US" baseline="0" dirty="0" smtClean="0"/>
              <a:t> about how dispersal and environmental variation combine to shape communities.</a:t>
            </a:r>
          </a:p>
          <a:p>
            <a:r>
              <a:rPr lang="en-US" dirty="0" smtClean="0"/>
              <a:t>Dashed</a:t>
            </a:r>
            <a:r>
              <a:rPr lang="en-US" baseline="0" dirty="0" smtClean="0"/>
              <a:t> arrows little dispersal, solid lines more dispersal</a:t>
            </a:r>
            <a:r>
              <a:rPr lang="en-US" baseline="0" dirty="0" smtClean="0"/>
              <a:t>..</a:t>
            </a:r>
          </a:p>
          <a:p>
            <a:r>
              <a:rPr lang="en-US" dirty="0" smtClean="0"/>
              <a:t>Patch dynamics dispersal</a:t>
            </a:r>
            <a:r>
              <a:rPr lang="en-US" baseline="0" dirty="0" smtClean="0"/>
              <a:t> limited and can be empty patches -  diversity low</a:t>
            </a:r>
          </a:p>
          <a:p>
            <a:r>
              <a:rPr lang="en-US" baseline="0" dirty="0" smtClean="0"/>
              <a:t>Species sorting – moderate dispersal </a:t>
            </a:r>
            <a:r>
              <a:rPr lang="en-US" baseline="0" dirty="0" err="1" smtClean="0"/>
              <a:t>env</a:t>
            </a:r>
            <a:r>
              <a:rPr lang="en-US" baseline="0" dirty="0" smtClean="0"/>
              <a:t> important but dispersal required to keep diversity higher as </a:t>
            </a:r>
            <a:r>
              <a:rPr lang="en-US" baseline="0" dirty="0" err="1" smtClean="0"/>
              <a:t>env</a:t>
            </a:r>
            <a:r>
              <a:rPr lang="en-US" baseline="0" dirty="0" smtClean="0"/>
              <a:t> varies </a:t>
            </a:r>
          </a:p>
          <a:p>
            <a:r>
              <a:rPr lang="en-US" baseline="0" dirty="0" smtClean="0"/>
              <a:t>Mass effects – dispersal overwhelms </a:t>
            </a:r>
            <a:r>
              <a:rPr lang="en-US" baseline="0" dirty="0" err="1" smtClean="0"/>
              <a:t>env</a:t>
            </a:r>
            <a:r>
              <a:rPr lang="en-US" baseline="0" dirty="0" smtClean="0"/>
              <a:t> variation – taxa can be rescued from local competitive exclusion by constant immigration</a:t>
            </a:r>
          </a:p>
          <a:p>
            <a:r>
              <a:rPr lang="en-US" baseline="0" dirty="0" smtClean="0"/>
              <a:t>Neutral model – perspective in which all species are similar in their competitive ability, dispersal and fitness. Population interactions among species consist of random walks that alter relative frequencies of species</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Where</a:t>
            </a:r>
            <a:r>
              <a:rPr lang="da-DK" dirty="0" smtClean="0"/>
              <a:t> do the </a:t>
            </a:r>
            <a:r>
              <a:rPr lang="da-DK" dirty="0" err="1" smtClean="0"/>
              <a:t>different</a:t>
            </a:r>
            <a:r>
              <a:rPr lang="da-DK" dirty="0" smtClean="0"/>
              <a:t> </a:t>
            </a:r>
            <a:r>
              <a:rPr lang="da-DK" dirty="0" err="1" smtClean="0"/>
              <a:t>paradigms</a:t>
            </a:r>
            <a:r>
              <a:rPr lang="da-DK" dirty="0" smtClean="0"/>
              <a:t> </a:t>
            </a:r>
            <a:r>
              <a:rPr lang="da-DK" dirty="0" err="1" smtClean="0"/>
              <a:t>lie</a:t>
            </a:r>
            <a:r>
              <a:rPr lang="da-DK" dirty="0" smtClean="0"/>
              <a:t> on </a:t>
            </a:r>
            <a:r>
              <a:rPr lang="da-DK" dirty="0" err="1" smtClean="0"/>
              <a:t>these</a:t>
            </a:r>
            <a:r>
              <a:rPr lang="da-DK" dirty="0" smtClean="0"/>
              <a:t> </a:t>
            </a:r>
            <a:r>
              <a:rPr lang="da-DK" dirty="0" err="1" smtClean="0"/>
              <a:t>axes</a:t>
            </a:r>
            <a:r>
              <a:rPr lang="da-DK" dirty="0" smtClean="0"/>
              <a:t>?</a:t>
            </a:r>
            <a:endParaRPr lang="da-DK"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51</a:t>
            </a:fld>
            <a:endParaRPr lang="en-US"/>
          </a:p>
        </p:txBody>
      </p:sp>
    </p:spTree>
    <p:extLst>
      <p:ext uri="{BB962C8B-B14F-4D97-AF65-F5344CB8AC3E}">
        <p14:creationId xmlns:p14="http://schemas.microsoft.com/office/powerpoint/2010/main" val="432154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52</a:t>
            </a:fld>
            <a:endParaRPr lang="en-US"/>
          </a:p>
        </p:txBody>
      </p:sp>
    </p:spTree>
    <p:extLst>
      <p:ext uri="{BB962C8B-B14F-4D97-AF65-F5344CB8AC3E}">
        <p14:creationId xmlns:p14="http://schemas.microsoft.com/office/powerpoint/2010/main" val="2179961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Difficult to fit patch dynamics</a:t>
            </a:r>
            <a:r>
              <a:rPr lang="en-US" baseline="0" dirty="0" smtClean="0"/>
              <a:t> into this model as it assumes that all patches are homogenous.</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53</a:t>
            </a:fld>
            <a:endParaRPr lang="en-US"/>
          </a:p>
        </p:txBody>
      </p:sp>
    </p:spTree>
    <p:extLst>
      <p:ext uri="{BB962C8B-B14F-4D97-AF65-F5344CB8AC3E}">
        <p14:creationId xmlns:p14="http://schemas.microsoft.com/office/powerpoint/2010/main" val="2384832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fld id="{FDA5E896-2B54-0441-BD58-A12C0827BB8A}" type="slidenum">
              <a:rPr lang="da-DK" smtClean="0"/>
              <a:pPr/>
              <a:t>54</a:t>
            </a:fld>
            <a:endParaRPr lang="da-DK"/>
          </a:p>
        </p:txBody>
      </p:sp>
    </p:spTree>
    <p:extLst>
      <p:ext uri="{BB962C8B-B14F-4D97-AF65-F5344CB8AC3E}">
        <p14:creationId xmlns:p14="http://schemas.microsoft.com/office/powerpoint/2010/main" val="1750712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fld id="{FDA5E896-2B54-0441-BD58-A12C0827BB8A}" type="slidenum">
              <a:rPr lang="da-DK" smtClean="0"/>
              <a:pPr/>
              <a:t>55</a:t>
            </a:fld>
            <a:endParaRPr lang="da-DK"/>
          </a:p>
        </p:txBody>
      </p:sp>
    </p:spTree>
    <p:extLst>
      <p:ext uri="{BB962C8B-B14F-4D97-AF65-F5344CB8AC3E}">
        <p14:creationId xmlns:p14="http://schemas.microsoft.com/office/powerpoint/2010/main" val="969386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will link to the talks on</a:t>
            </a:r>
            <a:r>
              <a:rPr lang="en-US" baseline="0" dirty="0" smtClean="0"/>
              <a:t> ordination and ideas on PCNM </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58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Reduced the complexity of a multidimensional</a:t>
            </a:r>
            <a:r>
              <a:rPr lang="en-US" baseline="0" dirty="0" smtClean="0"/>
              <a:t> matrix of species composition to a set of axes scores – which are a model – a heuristic device to help understand the relationship between assemblage structure and the forces that </a:t>
            </a:r>
            <a:r>
              <a:rPr lang="en-US" baseline="0" smtClean="0"/>
              <a:t>control it. </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60</a:t>
            </a:fld>
            <a:endParaRPr lang="en-US"/>
          </a:p>
        </p:txBody>
      </p:sp>
    </p:spTree>
    <p:extLst>
      <p:ext uri="{BB962C8B-B14F-4D97-AF65-F5344CB8AC3E}">
        <p14:creationId xmlns:p14="http://schemas.microsoft.com/office/powerpoint/2010/main" val="3264234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61</a:t>
            </a:fld>
            <a:endParaRPr lang="en-US"/>
          </a:p>
        </p:txBody>
      </p:sp>
    </p:spTree>
    <p:extLst>
      <p:ext uri="{BB962C8B-B14F-4D97-AF65-F5344CB8AC3E}">
        <p14:creationId xmlns:p14="http://schemas.microsoft.com/office/powerpoint/2010/main" val="8284382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62</a:t>
            </a:fld>
            <a:endParaRPr lang="en-US"/>
          </a:p>
        </p:txBody>
      </p:sp>
    </p:spTree>
    <p:extLst>
      <p:ext uri="{BB962C8B-B14F-4D97-AF65-F5344CB8AC3E}">
        <p14:creationId xmlns:p14="http://schemas.microsoft.com/office/powerpoint/2010/main" val="28766144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in representations of space used in analysis it is important to represent all these different types of variation. </a:t>
            </a:r>
          </a:p>
          <a:p>
            <a:r>
              <a:rPr lang="en-US" baseline="0" dirty="0" smtClean="0"/>
              <a:t>This links to the PCNM analysis we will do later</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63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So</a:t>
            </a:r>
            <a:r>
              <a:rPr lang="da-DK" baseline="0" dirty="0" smtClean="0"/>
              <a:t> </a:t>
            </a:r>
            <a:r>
              <a:rPr lang="da-DK" baseline="0" dirty="0" err="1" smtClean="0"/>
              <a:t>how</a:t>
            </a:r>
            <a:r>
              <a:rPr lang="da-DK" baseline="0" dirty="0" smtClean="0"/>
              <a:t> </a:t>
            </a:r>
            <a:r>
              <a:rPr lang="da-DK" baseline="0" dirty="0" err="1" smtClean="0"/>
              <a:t>can</a:t>
            </a:r>
            <a:r>
              <a:rPr lang="da-DK" baseline="0" dirty="0" smtClean="0"/>
              <a:t> the </a:t>
            </a:r>
            <a:r>
              <a:rPr lang="da-DK" baseline="0" dirty="0" err="1" smtClean="0"/>
              <a:t>metacommunity</a:t>
            </a:r>
            <a:r>
              <a:rPr lang="da-DK" baseline="0" dirty="0" smtClean="0"/>
              <a:t> </a:t>
            </a:r>
            <a:r>
              <a:rPr lang="da-DK" baseline="0" dirty="0" err="1" smtClean="0"/>
              <a:t>theory</a:t>
            </a:r>
            <a:r>
              <a:rPr lang="da-DK" baseline="0" dirty="0" smtClean="0"/>
              <a:t> </a:t>
            </a:r>
            <a:r>
              <a:rPr lang="da-DK" baseline="0" dirty="0" err="1" smtClean="0"/>
              <a:t>be</a:t>
            </a:r>
            <a:r>
              <a:rPr lang="da-DK" baseline="0" dirty="0" smtClean="0"/>
              <a:t> </a:t>
            </a:r>
            <a:r>
              <a:rPr lang="da-DK" baseline="0" dirty="0" err="1" smtClean="0"/>
              <a:t>used</a:t>
            </a:r>
            <a:r>
              <a:rPr lang="da-DK" baseline="0" dirty="0" smtClean="0"/>
              <a:t> in real </a:t>
            </a:r>
            <a:r>
              <a:rPr lang="da-DK" baseline="0" dirty="0" err="1" smtClean="0"/>
              <a:t>world</a:t>
            </a:r>
            <a:r>
              <a:rPr lang="da-DK" baseline="0" dirty="0" smtClean="0"/>
              <a:t> studies and </a:t>
            </a:r>
            <a:r>
              <a:rPr lang="da-DK" baseline="0" dirty="0" err="1" smtClean="0"/>
              <a:t>why</a:t>
            </a:r>
            <a:r>
              <a:rPr lang="da-DK" baseline="0" dirty="0" smtClean="0"/>
              <a:t>?</a:t>
            </a:r>
            <a:endParaRPr lang="da-DK"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64</a:t>
            </a:fld>
            <a:endParaRPr lang="en-US"/>
          </a:p>
        </p:txBody>
      </p:sp>
    </p:spTree>
    <p:extLst>
      <p:ext uri="{BB962C8B-B14F-4D97-AF65-F5344CB8AC3E}">
        <p14:creationId xmlns:p14="http://schemas.microsoft.com/office/powerpoint/2010/main" val="37623498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65</a:t>
            </a:fld>
            <a:endParaRPr lang="en-US"/>
          </a:p>
        </p:txBody>
      </p:sp>
    </p:spTree>
    <p:extLst>
      <p:ext uri="{BB962C8B-B14F-4D97-AF65-F5344CB8AC3E}">
        <p14:creationId xmlns:p14="http://schemas.microsoft.com/office/powerpoint/2010/main" val="3004382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66</a:t>
            </a:fld>
            <a:endParaRPr lang="en-US"/>
          </a:p>
        </p:txBody>
      </p:sp>
    </p:spTree>
    <p:extLst>
      <p:ext uri="{BB962C8B-B14F-4D97-AF65-F5344CB8AC3E}">
        <p14:creationId xmlns:p14="http://schemas.microsoft.com/office/powerpoint/2010/main" val="3658523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67</a:t>
            </a:fld>
            <a:endParaRPr lang="en-US"/>
          </a:p>
        </p:txBody>
      </p:sp>
    </p:spTree>
    <p:extLst>
      <p:ext uri="{BB962C8B-B14F-4D97-AF65-F5344CB8AC3E}">
        <p14:creationId xmlns:p14="http://schemas.microsoft.com/office/powerpoint/2010/main" val="2311048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68</a:t>
            </a:fld>
            <a:endParaRPr lang="en-US"/>
          </a:p>
        </p:txBody>
      </p:sp>
    </p:spTree>
    <p:extLst>
      <p:ext uri="{BB962C8B-B14F-4D97-AF65-F5344CB8AC3E}">
        <p14:creationId xmlns:p14="http://schemas.microsoft.com/office/powerpoint/2010/main" val="39011268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assumptions</a:t>
            </a:r>
            <a:r>
              <a:rPr lang="en-US" baseline="0" dirty="0" smtClean="0"/>
              <a:t> of this approach is that environment is well </a:t>
            </a:r>
            <a:r>
              <a:rPr lang="en-US" baseline="0" dirty="0" err="1" smtClean="0"/>
              <a:t>characterised</a:t>
            </a:r>
            <a:r>
              <a:rPr lang="en-US" baseline="0" smtClean="0"/>
              <a:t>..</a:t>
            </a:r>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69</a:t>
            </a:fld>
            <a:endParaRPr lang="en-US"/>
          </a:p>
        </p:txBody>
      </p:sp>
    </p:spTree>
    <p:extLst>
      <p:ext uri="{BB962C8B-B14F-4D97-AF65-F5344CB8AC3E}">
        <p14:creationId xmlns:p14="http://schemas.microsoft.com/office/powerpoint/2010/main" val="3514949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70</a:t>
            </a:fld>
            <a:endParaRPr lang="en-US"/>
          </a:p>
        </p:txBody>
      </p:sp>
    </p:spTree>
    <p:extLst>
      <p:ext uri="{BB962C8B-B14F-4D97-AF65-F5344CB8AC3E}">
        <p14:creationId xmlns:p14="http://schemas.microsoft.com/office/powerpoint/2010/main" val="944327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A5E896-2B54-0441-BD58-A12C0827BB8A}" type="slidenum">
              <a:rPr lang="en-US" smtClean="0"/>
              <a:pPr/>
              <a:t>71</a:t>
            </a:fld>
            <a:endParaRPr lang="en-US"/>
          </a:p>
        </p:txBody>
      </p:sp>
    </p:spTree>
    <p:extLst>
      <p:ext uri="{BB962C8B-B14F-4D97-AF65-F5344CB8AC3E}">
        <p14:creationId xmlns:p14="http://schemas.microsoft.com/office/powerpoint/2010/main" val="22149551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72</a:t>
            </a:fld>
            <a:endParaRPr lang="en-US"/>
          </a:p>
        </p:txBody>
      </p:sp>
    </p:spTree>
    <p:extLst>
      <p:ext uri="{BB962C8B-B14F-4D97-AF65-F5344CB8AC3E}">
        <p14:creationId xmlns:p14="http://schemas.microsoft.com/office/powerpoint/2010/main" val="25466755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75</a:t>
            </a:fld>
            <a:endParaRPr lang="en-US"/>
          </a:p>
        </p:txBody>
      </p:sp>
    </p:spTree>
    <p:extLst>
      <p:ext uri="{BB962C8B-B14F-4D97-AF65-F5344CB8AC3E}">
        <p14:creationId xmlns:p14="http://schemas.microsoft.com/office/powerpoint/2010/main" val="10681575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76</a:t>
            </a:fld>
            <a:endParaRPr lang="en-US"/>
          </a:p>
        </p:txBody>
      </p:sp>
    </p:spTree>
    <p:extLst>
      <p:ext uri="{BB962C8B-B14F-4D97-AF65-F5344CB8AC3E}">
        <p14:creationId xmlns:p14="http://schemas.microsoft.com/office/powerpoint/2010/main" val="35988912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5CDD149-D64F-6B48-A442-DA1B5C1F6B65}" type="slidenum">
              <a:rPr lang="en-GB" smtClean="0">
                <a:latin typeface="Arial" charset="0"/>
                <a:ea typeface="ＭＳ Ｐゴシック" charset="-128"/>
                <a:cs typeface="ＭＳ Ｐゴシック" charset="-128"/>
              </a:rPr>
              <a:pPr/>
              <a:t>78</a:t>
            </a:fld>
            <a:endParaRPr lang="en-GB">
              <a:latin typeface="Arial" charset="0"/>
              <a:ea typeface="ＭＳ Ｐゴシック" charset="-128"/>
              <a:cs typeface="ＭＳ Ｐゴシック" charset="-128"/>
            </a:endParaRPr>
          </a:p>
        </p:txBody>
      </p:sp>
      <p:sp>
        <p:nvSpPr>
          <p:cNvPr id="17411" name="Rectangle 2"/>
          <p:cNvSpPr>
            <a:spLocks noGrp="1" noRot="1" noChangeAspect="1" noChangeArrowheads="1"/>
          </p:cNvSpPr>
          <p:nvPr>
            <p:ph type="sldImg"/>
          </p:nvPr>
        </p:nvSpPr>
        <p:spPr>
          <a:solidFill>
            <a:srgbClr val="FFFFFF"/>
          </a:solidFill>
          <a:ln/>
        </p:spPr>
      </p:sp>
      <p:sp>
        <p:nvSpPr>
          <p:cNvPr id="174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1AE4D89-5373-F242-8A6D-88AA87CF8670}" type="slidenum">
              <a:rPr lang="en-US">
                <a:latin typeface="Arial" charset="0"/>
                <a:ea typeface="ＭＳ Ｐゴシック" charset="-128"/>
                <a:cs typeface="ＭＳ Ｐゴシック" charset="-128"/>
              </a:rPr>
              <a:pPr/>
              <a:t>79</a:t>
            </a:fld>
            <a:endParaRPr lang="en-US">
              <a:latin typeface="Arial" charset="0"/>
              <a:ea typeface="ＭＳ Ｐゴシック" charset="-128"/>
              <a:cs typeface="ＭＳ Ｐゴシック" charset="-128"/>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11CFAAFF-5FBA-D044-B027-D93193D144AE}" type="slidenum">
              <a:rPr lang="en-US">
                <a:latin typeface="Arial" charset="0"/>
                <a:ea typeface="ＭＳ Ｐゴシック" charset="-128"/>
                <a:cs typeface="ＭＳ Ｐゴシック" charset="-128"/>
              </a:rPr>
              <a:pPr/>
              <a:t>80</a:t>
            </a:fld>
            <a:endParaRPr lang="en-US">
              <a:latin typeface="Arial" charset="0"/>
              <a:ea typeface="ＭＳ Ｐゴシック" charset="-128"/>
              <a:cs typeface="ＭＳ Ｐゴシック" charset="-128"/>
            </a:endParaRPr>
          </a:p>
        </p:txBody>
      </p:sp>
      <p:sp>
        <p:nvSpPr>
          <p:cNvPr id="23555" name="Rectangle 2"/>
          <p:cNvSpPr>
            <a:spLocks noGrp="1" noRot="1" noChangeAspect="1" noChangeArrowheads="1"/>
          </p:cNvSpPr>
          <p:nvPr>
            <p:ph type="sldImg"/>
          </p:nvPr>
        </p:nvSpPr>
        <p:spPr>
          <a:solidFill>
            <a:srgbClr val="FFFFFF"/>
          </a:solidFill>
          <a:ln/>
        </p:spPr>
      </p:sp>
      <p:sp>
        <p:nvSpPr>
          <p:cNvPr id="235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35611B21-A59F-7D41-8CA5-C37380533827}" type="slidenum">
              <a:rPr lang="en-US">
                <a:latin typeface="Arial" charset="0"/>
                <a:ea typeface="ＭＳ Ｐゴシック" charset="-128"/>
                <a:cs typeface="ＭＳ Ｐゴシック" charset="-128"/>
              </a:rPr>
              <a:pPr/>
              <a:t>81</a:t>
            </a:fld>
            <a:endParaRPr lang="en-US">
              <a:latin typeface="Arial" charset="0"/>
              <a:ea typeface="ＭＳ Ｐゴシック" charset="-128"/>
              <a:cs typeface="ＭＳ Ｐゴシック" charset="-128"/>
            </a:endParaRPr>
          </a:p>
        </p:txBody>
      </p:sp>
      <p:sp>
        <p:nvSpPr>
          <p:cNvPr id="25603" name="Rectangle 2"/>
          <p:cNvSpPr>
            <a:spLocks noGrp="1" noRot="1" noChangeAspect="1" noChangeArrowheads="1"/>
          </p:cNvSpPr>
          <p:nvPr>
            <p:ph type="sldImg"/>
          </p:nvPr>
        </p:nvSpPr>
        <p:spPr>
          <a:solidFill>
            <a:srgbClr val="FFFFFF"/>
          </a:solidFill>
          <a:ln/>
        </p:spPr>
      </p:sp>
      <p:sp>
        <p:nvSpPr>
          <p:cNvPr id="256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A3E205A-0365-BE4F-B6BB-43C8588EA4BD}" type="slidenum">
              <a:rPr lang="en-US">
                <a:latin typeface="Arial" charset="0"/>
                <a:ea typeface="ＭＳ Ｐゴシック" charset="-128"/>
                <a:cs typeface="ＭＳ Ｐゴシック" charset="-128"/>
              </a:rPr>
              <a:pPr/>
              <a:t>82</a:t>
            </a:fld>
            <a:endParaRPr lang="en-US">
              <a:latin typeface="Arial" charset="0"/>
              <a:ea typeface="ＭＳ Ｐゴシック" charset="-128"/>
              <a:cs typeface="ＭＳ Ｐゴシック" charset="-128"/>
            </a:endParaRPr>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C993F42B-0207-3242-8FFC-2B2F29EACDDD}" type="slidenum">
              <a:rPr lang="en-US">
                <a:latin typeface="Arial" charset="0"/>
                <a:ea typeface="ＭＳ Ｐゴシック" charset="-128"/>
                <a:cs typeface="ＭＳ Ｐゴシック" charset="-128"/>
              </a:rPr>
              <a:pPr/>
              <a:t>83</a:t>
            </a:fld>
            <a:endParaRPr lang="en-US">
              <a:latin typeface="Arial" charset="0"/>
              <a:ea typeface="ＭＳ Ｐゴシック" charset="-128"/>
              <a:cs typeface="ＭＳ Ｐゴシック" charset="-128"/>
            </a:endParaRPr>
          </a:p>
        </p:txBody>
      </p:sp>
      <p:sp>
        <p:nvSpPr>
          <p:cNvPr id="31747" name="Rectangle 2"/>
          <p:cNvSpPr>
            <a:spLocks noGrp="1" noRot="1" noChangeAspect="1" noChangeArrowheads="1" noTextEdit="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A76A5F6-57BB-534B-A613-8B01C987C1A7}" type="slidenum">
              <a:rPr lang="en-US">
                <a:latin typeface="Arial" charset="0"/>
                <a:ea typeface="ＭＳ Ｐゴシック" charset="-128"/>
                <a:cs typeface="ＭＳ Ｐゴシック" charset="-128"/>
              </a:rPr>
              <a:pPr/>
              <a:t>84</a:t>
            </a:fld>
            <a:endParaRPr lang="en-US">
              <a:latin typeface="Arial" charset="0"/>
              <a:ea typeface="ＭＳ Ｐゴシック" charset="-128"/>
              <a:cs typeface="ＭＳ Ｐゴシック" charset="-128"/>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6D68190-604B-5A44-AAB5-7509F1D2FF1F}" type="slidenum">
              <a:rPr lang="en-US">
                <a:latin typeface="Arial" charset="0"/>
                <a:ea typeface="ＭＳ Ｐゴシック" charset="-128"/>
                <a:cs typeface="ＭＳ Ｐゴシック" charset="-128"/>
              </a:rPr>
              <a:pPr/>
              <a:t>85</a:t>
            </a:fld>
            <a:endParaRPr lang="en-US">
              <a:latin typeface="Arial" charset="0"/>
              <a:ea typeface="ＭＳ Ｐゴシック" charset="-128"/>
              <a:cs typeface="ＭＳ Ｐゴシック" charset="-128"/>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6D68190-604B-5A44-AAB5-7509F1D2FF1F}" type="slidenum">
              <a:rPr lang="en-US">
                <a:latin typeface="Arial" charset="0"/>
                <a:ea typeface="ＭＳ Ｐゴシック" charset="-128"/>
                <a:cs typeface="ＭＳ Ｐゴシック" charset="-128"/>
              </a:rPr>
              <a:pPr/>
              <a:t>86</a:t>
            </a:fld>
            <a:endParaRPr lang="en-US">
              <a:latin typeface="Arial" charset="0"/>
              <a:ea typeface="ＭＳ Ｐゴシック" charset="-128"/>
              <a:cs typeface="ＭＳ Ｐゴシック" charset="-128"/>
            </a:endParaRPr>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992950E-FA4E-B948-8B9B-A6C721A3EB39}" type="slidenum">
              <a:rPr lang="en-US">
                <a:latin typeface="Arial" charset="0"/>
                <a:ea typeface="ＭＳ Ｐゴシック" charset="-128"/>
                <a:cs typeface="ＭＳ Ｐゴシック" charset="-128"/>
              </a:rPr>
              <a:pPr/>
              <a:t>87</a:t>
            </a:fld>
            <a:endParaRPr lang="en-US">
              <a:latin typeface="Arial" charset="0"/>
              <a:ea typeface="ＭＳ Ｐゴシック" charset="-128"/>
              <a:cs typeface="ＭＳ Ｐゴシック" charset="-128"/>
            </a:endParaRPr>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dirty="0" smtClean="0"/>
              <a:t>Sediment</a:t>
            </a:r>
            <a:r>
              <a:rPr lang="en-GB" baseline="0" dirty="0" smtClean="0"/>
              <a:t> cores taken from these five sites</a:t>
            </a:r>
            <a:endParaRPr lang="en-GB"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88</a:t>
            </a:fld>
            <a:endParaRPr lang="en-US"/>
          </a:p>
        </p:txBody>
      </p:sp>
    </p:spTree>
    <p:extLst>
      <p:ext uri="{BB962C8B-B14F-4D97-AF65-F5344CB8AC3E}">
        <p14:creationId xmlns:p14="http://schemas.microsoft.com/office/powerpoint/2010/main" val="40667548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89</a:t>
            </a:fld>
            <a:endParaRPr lang="en-US"/>
          </a:p>
        </p:txBody>
      </p:sp>
    </p:spTree>
    <p:extLst>
      <p:ext uri="{BB962C8B-B14F-4D97-AF65-F5344CB8AC3E}">
        <p14:creationId xmlns:p14="http://schemas.microsoft.com/office/powerpoint/2010/main" val="19073549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A76A5F6-57BB-534B-A613-8B01C987C1A7}" type="slidenum">
              <a:rPr lang="en-US">
                <a:latin typeface="Arial" charset="0"/>
                <a:ea typeface="ＭＳ Ｐゴシック" charset="-128"/>
                <a:cs typeface="ＭＳ Ｐゴシック" charset="-128"/>
              </a:rPr>
              <a:pPr/>
              <a:t>90</a:t>
            </a:fld>
            <a:endParaRPr lang="en-US">
              <a:latin typeface="Arial" charset="0"/>
              <a:ea typeface="ＭＳ Ｐゴシック" charset="-128"/>
              <a:cs typeface="ＭＳ Ｐゴシック" charset="-128"/>
            </a:endParaRPr>
          </a:p>
        </p:txBody>
      </p:sp>
      <p:sp>
        <p:nvSpPr>
          <p:cNvPr id="33795" name="Rectangle 2"/>
          <p:cNvSpPr>
            <a:spLocks noGrp="1" noRot="1" noChangeAspect="1" noChangeArrowheads="1"/>
          </p:cNvSpPr>
          <p:nvPr>
            <p:ph type="sldImg"/>
          </p:nvPr>
        </p:nvSpPr>
        <p:spPr>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91</a:t>
            </a:fld>
            <a:endParaRPr lang="en-US"/>
          </a:p>
        </p:txBody>
      </p:sp>
    </p:spTree>
    <p:extLst>
      <p:ext uri="{BB962C8B-B14F-4D97-AF65-F5344CB8AC3E}">
        <p14:creationId xmlns:p14="http://schemas.microsoft.com/office/powerpoint/2010/main" val="3185299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fld id="{FDA5E896-2B54-0441-BD58-A12C0827BB8A}" type="slidenum">
              <a:rPr lang="en-US" smtClean="0"/>
              <a:pPr/>
              <a:t>92</a:t>
            </a:fld>
            <a:endParaRPr lang="en-US"/>
          </a:p>
        </p:txBody>
      </p:sp>
    </p:spTree>
    <p:extLst>
      <p:ext uri="{BB962C8B-B14F-4D97-AF65-F5344CB8AC3E}">
        <p14:creationId xmlns:p14="http://schemas.microsoft.com/office/powerpoint/2010/main" val="37373993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10"/>
          </p:nvPr>
        </p:nvSpPr>
        <p:spPr/>
        <p:txBody>
          <a:bodyPr/>
          <a:lstStyle/>
          <a:p>
            <a:fld id="{FDA5E896-2B54-0441-BD58-A12C0827BB8A}" type="slidenum">
              <a:rPr lang="en-US" smtClean="0"/>
              <a:pPr/>
              <a:t>93</a:t>
            </a:fld>
            <a:endParaRPr lang="en-US"/>
          </a:p>
        </p:txBody>
      </p:sp>
    </p:spTree>
    <p:extLst>
      <p:ext uri="{BB962C8B-B14F-4D97-AF65-F5344CB8AC3E}">
        <p14:creationId xmlns:p14="http://schemas.microsoft.com/office/powerpoint/2010/main" val="17703972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31A301B-8507-7142-8E12-018EF03A3C92}" type="slidenum">
              <a:rPr lang="en-US">
                <a:solidFill>
                  <a:prstClr val="black"/>
                </a:solidFill>
                <a:latin typeface="Arial" charset="0"/>
                <a:ea typeface="ＭＳ Ｐゴシック" charset="-128"/>
                <a:cs typeface="ＭＳ Ｐゴシック" charset="-128"/>
              </a:rPr>
              <a:pPr/>
              <a:t>94</a:t>
            </a:fld>
            <a:endParaRPr lang="en-US">
              <a:solidFill>
                <a:prstClr val="black"/>
              </a:solidFill>
              <a:latin typeface="Arial" charset="0"/>
              <a:ea typeface="ＭＳ Ｐゴシック" charset="-128"/>
              <a:cs typeface="ＭＳ Ｐゴシック" charset="-128"/>
            </a:endParaRPr>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95</a:t>
            </a:fld>
            <a:endParaRPr lang="en-US"/>
          </a:p>
        </p:txBody>
      </p:sp>
    </p:spTree>
    <p:extLst>
      <p:ext uri="{BB962C8B-B14F-4D97-AF65-F5344CB8AC3E}">
        <p14:creationId xmlns:p14="http://schemas.microsoft.com/office/powerpoint/2010/main" val="13355482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A5E896-2B54-0441-BD58-A12C0827BB8A}" type="slidenum">
              <a:rPr lang="en-US" smtClean="0"/>
              <a:pPr/>
              <a:t>96</a:t>
            </a:fld>
            <a:endParaRPr lang="en-US"/>
          </a:p>
        </p:txBody>
      </p:sp>
    </p:spTree>
    <p:extLst>
      <p:ext uri="{BB962C8B-B14F-4D97-AF65-F5344CB8AC3E}">
        <p14:creationId xmlns:p14="http://schemas.microsoft.com/office/powerpoint/2010/main" val="292705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2868019E-42C3-2B43-94B9-6DADDD9620EE}" type="datetimeFigureOut">
              <a:rPr lang="en-US" smtClean="0"/>
              <a:pPr/>
              <a:t>9/17/2013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868019E-42C3-2B43-94B9-6DADDD9620EE}" type="datetimeFigureOut">
              <a:rPr lang="en-US" smtClean="0"/>
              <a:pPr/>
              <a:t>9/17/2013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2868019E-42C3-2B43-94B9-6DADDD9620EE}" type="datetimeFigureOut">
              <a:rPr lang="en-US" smtClean="0"/>
              <a:pPr/>
              <a:t>9/17/2013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2868019E-42C3-2B43-94B9-6DADDD9620EE}" type="datetimeFigureOut">
              <a:rPr lang="en-US" smtClean="0"/>
              <a:pPr/>
              <a:t>9/17/2013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2868019E-42C3-2B43-94B9-6DADDD9620EE}" type="datetimeFigureOut">
              <a:rPr lang="en-US" smtClean="0"/>
              <a:pPr/>
              <a:t>9/17/2013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2868019E-42C3-2B43-94B9-6DADDD9620EE}" type="datetimeFigureOut">
              <a:rPr lang="en-US" smtClean="0"/>
              <a:pPr/>
              <a:t>9/17/2013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8019E-42C3-2B43-94B9-6DADDD9620EE}" type="datetimeFigureOut">
              <a:rPr lang="en-US" smtClean="0"/>
              <a:pPr/>
              <a:t>9/17/2013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868019E-42C3-2B43-94B9-6DADDD9620EE}" type="datetimeFigureOut">
              <a:rPr lang="en-US" smtClean="0"/>
              <a:pPr/>
              <a:t>9/17/2013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868019E-42C3-2B43-94B9-6DADDD9620EE}" type="datetimeFigureOut">
              <a:rPr lang="en-US" smtClean="0"/>
              <a:pPr/>
              <a:t>9/17/2013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868019E-42C3-2B43-94B9-6DADDD9620EE}" type="datetimeFigureOut">
              <a:rPr lang="en-US" smtClean="0"/>
              <a:pPr/>
              <a:t>9/17/2013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868019E-42C3-2B43-94B9-6DADDD9620EE}" type="datetimeFigureOut">
              <a:rPr lang="en-US" smtClean="0"/>
              <a:pPr/>
              <a:t>9/17/2013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A762E6-B969-A34A-BD02-F3DA081FD8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755D9E84-829C-0245-AF8B-C79C29697B06}" type="datetime1">
              <a:rPr lang="en-US"/>
              <a:pPr>
                <a:defRPr/>
              </a:pPr>
              <a:t>9/17/2013</a:t>
            </a:fld>
            <a:endParaRPr lang="da-DK"/>
          </a:p>
        </p:txBody>
      </p:sp>
      <p:sp>
        <p:nvSpPr>
          <p:cNvPr id="7" name="Rectangle 5"/>
          <p:cNvSpPr>
            <a:spLocks noGrp="1" noChangeArrowheads="1"/>
          </p:cNvSpPr>
          <p:nvPr>
            <p:ph type="ftr" sz="quarter" idx="11"/>
          </p:nvPr>
        </p:nvSpPr>
        <p:spPr>
          <a:ln/>
        </p:spPr>
        <p:txBody>
          <a:bodyPr/>
          <a:lstStyle>
            <a:lvl1pPr>
              <a:defRPr/>
            </a:lvl1pPr>
          </a:lstStyle>
          <a:p>
            <a:pPr>
              <a:defRPr/>
            </a:pPr>
            <a:endParaRPr lang="da-DK"/>
          </a:p>
        </p:txBody>
      </p:sp>
      <p:sp>
        <p:nvSpPr>
          <p:cNvPr id="8" name="Rectangle 6"/>
          <p:cNvSpPr>
            <a:spLocks noGrp="1" noChangeArrowheads="1"/>
          </p:cNvSpPr>
          <p:nvPr>
            <p:ph type="sldNum" sz="quarter" idx="12"/>
          </p:nvPr>
        </p:nvSpPr>
        <p:spPr>
          <a:ln/>
        </p:spPr>
        <p:txBody>
          <a:bodyPr/>
          <a:lstStyle>
            <a:lvl1pPr>
              <a:defRPr/>
            </a:lvl1pPr>
          </a:lstStyle>
          <a:p>
            <a:pPr>
              <a:defRPr/>
            </a:pPr>
            <a:fld id="{F7DC206E-1EBC-C34B-9581-FB8B0B8D0AD2}" type="slidenum">
              <a:rPr lang="da-DK"/>
              <a:pPr>
                <a:defRPr/>
              </a:pPr>
              <a:t>‹#›</a:t>
            </a:fld>
            <a:endParaRPr lang="da-DK"/>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GB"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CA5F908D-C830-1B42-BF05-376D7BF7D20A}" type="datetime1">
              <a:rPr lang="en-US"/>
              <a:pPr>
                <a:defRPr/>
              </a:pPr>
              <a:t>9/17/2013</a:t>
            </a:fld>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C30F241D-D7E0-7848-AEF7-ACF4EE76D654}" type="slidenum">
              <a:rPr lang="da-DK"/>
              <a:pPr>
                <a:defRPr/>
              </a:pPr>
              <a:t>‹#›</a:t>
            </a:fld>
            <a:endParaRPr lang="da-DK"/>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62800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23165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89192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52158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85110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6592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201819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22080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89112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17461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905815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prstClr val="white">
                  <a:tint val="75000"/>
                </a:prstClr>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prstClr val="white">
                  <a:tint val="75000"/>
                </a:prstClr>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smtClean="0"/>
            </a:lvl1pPr>
          </a:lstStyle>
          <a:p>
            <a:fld id="{1D388ABE-5932-3347-A286-BA3B1A4F514D}"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191189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54472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272457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84723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93618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459561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68829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265063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564820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210938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01465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572257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prstClr val="white">
                  <a:tint val="75000"/>
                </a:prstClr>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prstClr val="white">
                  <a:tint val="75000"/>
                </a:prstClr>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smtClean="0"/>
            </a:lvl1pPr>
          </a:lstStyle>
          <a:p>
            <a:fld id="{1D388ABE-5932-3347-A286-BA3B1A4F514D}" type="slidenum">
              <a:rPr lang="en-US">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465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8019E-42C3-2B43-94B9-6DADDD9620EE}" type="datetimeFigureOut">
              <a:rPr lang="en-US" smtClean="0"/>
              <a:pPr/>
              <a:t>9/17/2013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62E6-B969-A34A-BD02-F3DA081FD8D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82964342"/>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821EBA-566E-774A-AC5E-619A7F4063EE}" type="datetimeFigureOut">
              <a:rPr lang="en-US" smtClean="0">
                <a:solidFill>
                  <a:prstClr val="white">
                    <a:tint val="75000"/>
                  </a:prstClr>
                </a:solidFill>
              </a:rPr>
              <a:pPr/>
              <a:t>9/17/2013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8890E-DF41-C341-A1B0-5280335B3F68}"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29724649"/>
      </p:ext>
    </p:extLst>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gif"/><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hyperlink" Target="http://onlinelibrary.wiley.com/doi/10.1046/j.1420-9101.2000.00192.x/full#f1" TargetMode="External"/><Relationship Id="rId5" Type="http://schemas.openxmlformats.org/officeDocument/2006/relationships/hyperlink" Target="http://onlinelibrary.wiley.com/doi/10.1111/jeb.2000.13.issue-3/issuetoc" TargetMode="External"/><Relationship Id="rId4" Type="http://schemas.openxmlformats.org/officeDocument/2006/relationships/image" Target="../media/image31.png"/><Relationship Id="rId9"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hyperlink" Target="http://onlinelibrary.wiley.com/doi/10.1046/j.1461-0248.2003.00486.x/full#f2" TargetMode="External"/><Relationship Id="rId5" Type="http://schemas.openxmlformats.org/officeDocument/2006/relationships/hyperlink" Target="http://onlinelibrary.wiley.com/doi/10.1111/ele.2003.6.issue-8/issuetoc" TargetMode="Externa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8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8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8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8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9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1.xml"/><Relationship Id="rId1" Type="http://schemas.openxmlformats.org/officeDocument/2006/relationships/slideLayout" Target="../slideLayouts/slideLayout21.xml"/></Relationships>
</file>

<file path=ppt/slides/_rels/slide9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45215"/>
            <a:ext cx="7772400" cy="1470025"/>
          </a:xfrm>
        </p:spPr>
        <p:txBody>
          <a:bodyPr/>
          <a:lstStyle/>
          <a:p>
            <a:r>
              <a:rPr lang="en-US" dirty="0" smtClean="0"/>
              <a:t>Dispersal and ecological patterns</a:t>
            </a:r>
            <a:endParaRPr lang="en-US" dirty="0"/>
          </a:p>
        </p:txBody>
      </p:sp>
      <p:sp>
        <p:nvSpPr>
          <p:cNvPr id="3" name="Subtitle 2"/>
          <p:cNvSpPr>
            <a:spLocks noGrp="1"/>
          </p:cNvSpPr>
          <p:nvPr>
            <p:ph type="subTitle" idx="1"/>
          </p:nvPr>
        </p:nvSpPr>
        <p:spPr>
          <a:xfrm>
            <a:off x="1404927" y="2791351"/>
            <a:ext cx="6400800" cy="1752600"/>
          </a:xfrm>
        </p:spPr>
        <p:txBody>
          <a:bodyPr>
            <a:normAutofit fontScale="92500" lnSpcReduction="20000"/>
          </a:bodyPr>
          <a:lstStyle/>
          <a:p>
            <a:r>
              <a:rPr lang="en-US" dirty="0" smtClean="0"/>
              <a:t>CIRCE</a:t>
            </a:r>
          </a:p>
          <a:p>
            <a:r>
              <a:rPr lang="en-US" b="1" dirty="0" err="1" smtClean="0"/>
              <a:t>Ecoinformatics</a:t>
            </a:r>
            <a:r>
              <a:rPr lang="en-US" b="1" dirty="0" smtClean="0"/>
              <a:t> approaches to understand ecological processes in a changing world</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lecture</a:t>
            </a:r>
            <a:endParaRPr lang="en-US" dirty="0"/>
          </a:p>
        </p:txBody>
      </p:sp>
      <p:sp>
        <p:nvSpPr>
          <p:cNvPr id="3" name="Content Placeholder 2"/>
          <p:cNvSpPr>
            <a:spLocks noGrp="1"/>
          </p:cNvSpPr>
          <p:nvPr>
            <p:ph idx="1"/>
          </p:nvPr>
        </p:nvSpPr>
        <p:spPr/>
        <p:txBody>
          <a:bodyPr>
            <a:normAutofit/>
          </a:bodyPr>
          <a:lstStyle/>
          <a:p>
            <a:r>
              <a:rPr lang="en-US" dirty="0" smtClean="0"/>
              <a:t>Background – some thoughts on complexity</a:t>
            </a:r>
          </a:p>
          <a:p>
            <a:r>
              <a:rPr lang="en-US" dirty="0" smtClean="0"/>
              <a:t>Sources of complexity</a:t>
            </a:r>
          </a:p>
          <a:p>
            <a:r>
              <a:rPr lang="en-US" dirty="0" smtClean="0"/>
              <a:t>Scales of complexity</a:t>
            </a:r>
          </a:p>
          <a:p>
            <a:r>
              <a:rPr lang="en-US" dirty="0" err="1" smtClean="0"/>
              <a:t>Metacommunity</a:t>
            </a:r>
            <a:r>
              <a:rPr lang="en-US" dirty="0" smtClean="0"/>
              <a:t> ecology</a:t>
            </a:r>
          </a:p>
          <a:p>
            <a:r>
              <a:rPr lang="en-US" dirty="0" smtClean="0"/>
              <a:t>Dispersal </a:t>
            </a:r>
          </a:p>
          <a:p>
            <a:r>
              <a:rPr lang="en-US" dirty="0" smtClean="0"/>
              <a:t>Methods for </a:t>
            </a:r>
            <a:r>
              <a:rPr lang="en-US" dirty="0" err="1" smtClean="0"/>
              <a:t>analysing</a:t>
            </a:r>
            <a:r>
              <a:rPr lang="en-US" dirty="0" smtClean="0"/>
              <a:t> the relative role of </a:t>
            </a:r>
            <a:r>
              <a:rPr lang="en-US" dirty="0" err="1" smtClean="0"/>
              <a:t>env</a:t>
            </a:r>
            <a:r>
              <a:rPr lang="en-US" dirty="0" smtClean="0"/>
              <a:t> and dispersal in community assembly</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1521" y="1697435"/>
            <a:ext cx="7655856" cy="1569660"/>
          </a:xfrm>
          <a:prstGeom prst="rect">
            <a:avLst/>
          </a:prstGeom>
          <a:noFill/>
        </p:spPr>
        <p:txBody>
          <a:bodyPr wrap="square" rtlCol="0">
            <a:spAutoFit/>
          </a:bodyPr>
          <a:lstStyle/>
          <a:p>
            <a:pPr algn="ctr"/>
            <a:r>
              <a:rPr lang="en-US" sz="3200" dirty="0" smtClean="0"/>
              <a:t>What is arguably the largest problem/challenge/interesting thing in community ecology – maybe ecology?</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573171"/>
            <a:ext cx="4572000" cy="830997"/>
          </a:xfrm>
          <a:prstGeom prst="rect">
            <a:avLst/>
          </a:prstGeom>
        </p:spPr>
        <p:txBody>
          <a:bodyPr>
            <a:spAutoFit/>
          </a:bodyPr>
          <a:lstStyle/>
          <a:p>
            <a:pPr algn="ctr"/>
            <a:r>
              <a:rPr lang="en-US" sz="4800" dirty="0" smtClean="0"/>
              <a:t>COMPLEXITY</a:t>
            </a:r>
            <a:endParaRPr lang="en-US" sz="4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865209" y="1962605"/>
            <a:ext cx="7298454" cy="2800767"/>
          </a:xfrm>
          <a:prstGeom prst="rect">
            <a:avLst/>
          </a:prstGeom>
          <a:noFill/>
        </p:spPr>
        <p:txBody>
          <a:bodyPr wrap="square" rtlCol="0">
            <a:spAutoFit/>
          </a:bodyPr>
          <a:lstStyle/>
          <a:p>
            <a:pPr>
              <a:buFont typeface="Arial"/>
              <a:buChar char="•"/>
            </a:pPr>
            <a:r>
              <a:rPr lang="en-US" sz="2000" dirty="0" smtClean="0"/>
              <a:t> </a:t>
            </a:r>
            <a:r>
              <a:rPr lang="en-US" sz="2800" dirty="0" smtClean="0"/>
              <a:t>Environmental variation</a:t>
            </a:r>
          </a:p>
          <a:p>
            <a:pPr>
              <a:buFont typeface="Arial"/>
              <a:buChar char="•"/>
            </a:pPr>
            <a:endParaRPr lang="en-US" sz="2800" dirty="0" smtClean="0"/>
          </a:p>
          <a:p>
            <a:pPr>
              <a:buFont typeface="Arial"/>
              <a:buChar char="•"/>
            </a:pPr>
            <a:r>
              <a:rPr lang="en-US" sz="2800" dirty="0" smtClean="0"/>
              <a:t> Dispersal </a:t>
            </a:r>
          </a:p>
          <a:p>
            <a:pPr>
              <a:buFont typeface="Arial"/>
              <a:buChar char="•"/>
            </a:pPr>
            <a:endParaRPr lang="en-US" sz="2800" dirty="0" smtClean="0"/>
          </a:p>
          <a:p>
            <a:pPr>
              <a:buFont typeface="Arial"/>
              <a:buChar char="•"/>
            </a:pPr>
            <a:r>
              <a:rPr lang="en-US" sz="2800" dirty="0" smtClean="0"/>
              <a:t> Biotic interactions</a:t>
            </a:r>
          </a:p>
          <a:p>
            <a:pPr>
              <a:buFont typeface="Arial"/>
              <a:buChar char="•"/>
            </a:pPr>
            <a:endParaRPr lang="en-US" dirty="0" smtClean="0"/>
          </a:p>
          <a:p>
            <a:pPr>
              <a:buFont typeface="Arial"/>
              <a:buChar char="•"/>
            </a:pPr>
            <a:endParaRPr lang="en-US" dirty="0" smtClean="0"/>
          </a:p>
        </p:txBody>
      </p:sp>
      <p:sp>
        <p:nvSpPr>
          <p:cNvPr id="15" name="TextBox 14"/>
          <p:cNvSpPr txBox="1"/>
          <p:nvPr/>
        </p:nvSpPr>
        <p:spPr>
          <a:xfrm>
            <a:off x="507807" y="589976"/>
            <a:ext cx="7655856" cy="584776"/>
          </a:xfrm>
          <a:prstGeom prst="rect">
            <a:avLst/>
          </a:prstGeom>
          <a:noFill/>
        </p:spPr>
        <p:txBody>
          <a:bodyPr wrap="square" rtlCol="0">
            <a:spAutoFit/>
          </a:bodyPr>
          <a:lstStyle/>
          <a:p>
            <a:pPr algn="ctr"/>
            <a:r>
              <a:rPr lang="en-US" sz="3200" dirty="0" smtClean="0"/>
              <a:t>Sources of complexity in ecosystems</a:t>
            </a:r>
            <a:endParaRPr lang="en-US" sz="3200" dirty="0"/>
          </a:p>
        </p:txBody>
      </p:sp>
      <p:sp>
        <p:nvSpPr>
          <p:cNvPr id="4" name="TextBox 3"/>
          <p:cNvSpPr txBox="1"/>
          <p:nvPr/>
        </p:nvSpPr>
        <p:spPr>
          <a:xfrm>
            <a:off x="865209" y="4763372"/>
            <a:ext cx="6278799" cy="707886"/>
          </a:xfrm>
          <a:prstGeom prst="rect">
            <a:avLst/>
          </a:prstGeom>
          <a:noFill/>
        </p:spPr>
        <p:txBody>
          <a:bodyPr wrap="square" rtlCol="0">
            <a:spAutoFit/>
          </a:bodyPr>
          <a:lstStyle/>
          <a:p>
            <a:r>
              <a:rPr lang="en-US" sz="4000" dirty="0" smtClean="0"/>
              <a:t>SCALE</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Scales of interest today</a:t>
            </a:r>
            <a:endParaRPr lang="en-US" dirty="0"/>
          </a:p>
        </p:txBody>
      </p:sp>
      <p:sp>
        <p:nvSpPr>
          <p:cNvPr id="3" name="TextBox 2"/>
          <p:cNvSpPr txBox="1"/>
          <p:nvPr/>
        </p:nvSpPr>
        <p:spPr>
          <a:xfrm>
            <a:off x="1465428" y="1888867"/>
            <a:ext cx="6556434" cy="1569660"/>
          </a:xfrm>
          <a:prstGeom prst="rect">
            <a:avLst/>
          </a:prstGeom>
          <a:noFill/>
        </p:spPr>
        <p:txBody>
          <a:bodyPr wrap="square" rtlCol="0">
            <a:spAutoFit/>
          </a:bodyPr>
          <a:lstStyle/>
          <a:p>
            <a:r>
              <a:rPr lang="en-US" sz="3200" dirty="0" smtClean="0"/>
              <a:t>Local </a:t>
            </a:r>
            <a:r>
              <a:rPr lang="en-US" sz="2400" dirty="0" smtClean="0"/>
              <a:t>– varies </a:t>
            </a:r>
            <a:r>
              <a:rPr lang="en-US" sz="2400" dirty="0" err="1" smtClean="0"/>
              <a:t>genarally</a:t>
            </a:r>
            <a:r>
              <a:rPr lang="en-US" sz="2400" dirty="0" smtClean="0"/>
              <a:t> unit of measurement</a:t>
            </a:r>
          </a:p>
          <a:p>
            <a:endParaRPr lang="en-US" sz="3200" dirty="0" smtClean="0"/>
          </a:p>
          <a:p>
            <a:r>
              <a:rPr lang="en-US" sz="3200" dirty="0" smtClean="0"/>
              <a:t>Regional </a:t>
            </a:r>
            <a:r>
              <a:rPr lang="da-DK" sz="2400" dirty="0"/>
              <a:t>(~ 10</a:t>
            </a:r>
            <a:r>
              <a:rPr lang="da-DK" sz="2400" baseline="30000" dirty="0"/>
              <a:t>1</a:t>
            </a:r>
            <a:r>
              <a:rPr lang="da-DK" sz="2400" dirty="0"/>
              <a:t>-10</a:t>
            </a:r>
            <a:r>
              <a:rPr lang="da-DK" sz="2400" baseline="30000" dirty="0"/>
              <a:t>5</a:t>
            </a:r>
            <a:r>
              <a:rPr lang="da-DK" sz="2400" dirty="0"/>
              <a:t> km</a:t>
            </a:r>
            <a:r>
              <a:rPr lang="da-DK" sz="2400" baseline="30000" dirty="0"/>
              <a:t>2</a:t>
            </a:r>
            <a:r>
              <a:rPr lang="da-DK" sz="2400" dirty="0"/>
              <a:t>) </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14400" y="752175"/>
            <a:ext cx="7315200" cy="5930900"/>
          </a:xfrm>
          <a:prstGeom prst="rect">
            <a:avLst/>
          </a:prstGeom>
        </p:spPr>
      </p:pic>
      <p:sp>
        <p:nvSpPr>
          <p:cNvPr id="5" name="TextBox 4"/>
          <p:cNvSpPr txBox="1"/>
          <p:nvPr/>
        </p:nvSpPr>
        <p:spPr>
          <a:xfrm>
            <a:off x="1258172" y="189922"/>
            <a:ext cx="6694423" cy="461665"/>
          </a:xfrm>
          <a:prstGeom prst="rect">
            <a:avLst/>
          </a:prstGeom>
          <a:noFill/>
        </p:spPr>
        <p:txBody>
          <a:bodyPr wrap="square" rtlCol="0">
            <a:spAutoFit/>
          </a:bodyPr>
          <a:lstStyle/>
          <a:p>
            <a:r>
              <a:rPr lang="en-US" sz="2400" dirty="0" smtClean="0"/>
              <a:t>Local complexity</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88420" y="1258240"/>
            <a:ext cx="8035980" cy="5282260"/>
          </a:xfrm>
          <a:prstGeom prst="rect">
            <a:avLst/>
          </a:prstGeom>
        </p:spPr>
      </p:pic>
      <p:sp>
        <p:nvSpPr>
          <p:cNvPr id="4" name="TextBox 3"/>
          <p:cNvSpPr txBox="1"/>
          <p:nvPr/>
        </p:nvSpPr>
        <p:spPr>
          <a:xfrm>
            <a:off x="1258172" y="189922"/>
            <a:ext cx="6694423" cy="461665"/>
          </a:xfrm>
          <a:prstGeom prst="rect">
            <a:avLst/>
          </a:prstGeom>
          <a:noFill/>
        </p:spPr>
        <p:txBody>
          <a:bodyPr wrap="square" rtlCol="0">
            <a:spAutoFit/>
          </a:bodyPr>
          <a:lstStyle/>
          <a:p>
            <a:r>
              <a:rPr lang="en-US" sz="2400" dirty="0" smtClean="0"/>
              <a:t>micro-scale complexity</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3999"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Regional scale </a:t>
            </a:r>
            <a:endParaRPr lang="en-US" dirty="0"/>
          </a:p>
        </p:txBody>
      </p:sp>
      <p:sp>
        <p:nvSpPr>
          <p:cNvPr id="3" name="TextBox 2"/>
          <p:cNvSpPr txBox="1"/>
          <p:nvPr/>
        </p:nvSpPr>
        <p:spPr>
          <a:xfrm>
            <a:off x="865209" y="1962605"/>
            <a:ext cx="7298454" cy="3077766"/>
          </a:xfrm>
          <a:prstGeom prst="rect">
            <a:avLst/>
          </a:prstGeom>
          <a:noFill/>
        </p:spPr>
        <p:txBody>
          <a:bodyPr wrap="square" rtlCol="0">
            <a:spAutoFit/>
          </a:bodyPr>
          <a:lstStyle/>
          <a:p>
            <a:pPr>
              <a:buFont typeface="Arial"/>
              <a:buChar char="•"/>
            </a:pPr>
            <a:r>
              <a:rPr lang="en-US" sz="2000" dirty="0" smtClean="0"/>
              <a:t> </a:t>
            </a:r>
            <a:r>
              <a:rPr lang="en-US" sz="2800" dirty="0" smtClean="0"/>
              <a:t>Environmental variation</a:t>
            </a:r>
          </a:p>
          <a:p>
            <a:pPr>
              <a:buFont typeface="Arial"/>
              <a:buChar char="•"/>
            </a:pPr>
            <a:endParaRPr lang="en-US" sz="2800" dirty="0" smtClean="0"/>
          </a:p>
          <a:p>
            <a:pPr>
              <a:buFont typeface="Arial"/>
              <a:buChar char="•"/>
            </a:pPr>
            <a:r>
              <a:rPr lang="en-US" sz="2800" dirty="0" smtClean="0">
                <a:solidFill>
                  <a:schemeClr val="bg1">
                    <a:lumMod val="85000"/>
                  </a:schemeClr>
                </a:solidFill>
              </a:rPr>
              <a:t> Dispersal </a:t>
            </a:r>
          </a:p>
          <a:p>
            <a:pPr>
              <a:buFont typeface="Arial"/>
              <a:buChar char="•"/>
            </a:pPr>
            <a:endParaRPr lang="en-US" sz="2800" dirty="0" smtClean="0">
              <a:solidFill>
                <a:schemeClr val="bg1">
                  <a:lumMod val="85000"/>
                </a:schemeClr>
              </a:solidFill>
            </a:endParaRPr>
          </a:p>
          <a:p>
            <a:pPr>
              <a:buFont typeface="Arial"/>
              <a:buChar char="•"/>
            </a:pPr>
            <a:r>
              <a:rPr lang="en-US" sz="2800" dirty="0" smtClean="0">
                <a:solidFill>
                  <a:schemeClr val="bg1">
                    <a:lumMod val="85000"/>
                  </a:schemeClr>
                </a:solidFill>
              </a:rPr>
              <a:t> Biotic interactions</a:t>
            </a:r>
          </a:p>
          <a:p>
            <a:pPr>
              <a:buFont typeface="Arial"/>
              <a:buChar char="•"/>
            </a:pPr>
            <a:endParaRPr lang="en-US" dirty="0" smtClean="0"/>
          </a:p>
          <a:p>
            <a:pPr>
              <a:buFont typeface="Arial"/>
              <a:buChar char="•"/>
            </a:pPr>
            <a:endParaRPr lang="en-US" dirty="0" smtClean="0"/>
          </a:p>
          <a:p>
            <a:pPr>
              <a:buFont typeface="Arial"/>
              <a:buChar char="•"/>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D1F3F6CC-3589-564F-AD2F-BC44234DFC36}" type="slidenum">
              <a:rPr lang="da-DK" smtClean="0">
                <a:latin typeface="Arial" pitchFamily="-84" charset="0"/>
                <a:ea typeface="Arial" pitchFamily="-84" charset="0"/>
                <a:cs typeface="Arial" pitchFamily="-84" charset="0"/>
              </a:rPr>
              <a:pPr/>
              <a:t>11</a:t>
            </a:fld>
            <a:endParaRPr lang="da-DK" smtClean="0">
              <a:latin typeface="Arial" pitchFamily="-84" charset="0"/>
              <a:ea typeface="Arial" pitchFamily="-84" charset="0"/>
              <a:cs typeface="Arial" pitchFamily="-84" charset="0"/>
            </a:endParaRPr>
          </a:p>
        </p:txBody>
      </p:sp>
      <p:sp>
        <p:nvSpPr>
          <p:cNvPr id="23555" name="Rectangle 2"/>
          <p:cNvSpPr>
            <a:spLocks noGrp="1" noChangeArrowheads="1"/>
          </p:cNvSpPr>
          <p:nvPr>
            <p:ph type="title"/>
          </p:nvPr>
        </p:nvSpPr>
        <p:spPr/>
        <p:txBody>
          <a:bodyPr/>
          <a:lstStyle/>
          <a:p>
            <a:pPr eaLnBrk="1" hangingPunct="1"/>
            <a:r>
              <a:rPr lang="da-DK" dirty="0"/>
              <a:t>Types of variation</a:t>
            </a:r>
          </a:p>
        </p:txBody>
      </p:sp>
      <p:sp>
        <p:nvSpPr>
          <p:cNvPr id="23556" name="Rectangle 3"/>
          <p:cNvSpPr>
            <a:spLocks noGrp="1" noChangeArrowheads="1"/>
          </p:cNvSpPr>
          <p:nvPr>
            <p:ph type="body" idx="1"/>
          </p:nvPr>
        </p:nvSpPr>
        <p:spPr>
          <a:xfrm>
            <a:off x="457200" y="2060575"/>
            <a:ext cx="3178175" cy="3673475"/>
          </a:xfrm>
        </p:spPr>
        <p:txBody>
          <a:bodyPr/>
          <a:lstStyle/>
          <a:p>
            <a:pPr eaLnBrk="1" hangingPunct="1"/>
            <a:r>
              <a:rPr lang="da-DK" dirty="0"/>
              <a:t>Gradients / Trends</a:t>
            </a:r>
          </a:p>
          <a:p>
            <a:pPr eaLnBrk="1" hangingPunct="1">
              <a:buFontTx/>
              <a:buNone/>
            </a:pPr>
            <a:endParaRPr lang="da-DK" dirty="0"/>
          </a:p>
          <a:p>
            <a:pPr eaLnBrk="1" hangingPunct="1"/>
            <a:r>
              <a:rPr lang="da-DK" dirty="0" err="1"/>
              <a:t>Patchy</a:t>
            </a:r>
            <a:r>
              <a:rPr lang="da-DK" dirty="0"/>
              <a:t> / </a:t>
            </a:r>
            <a:r>
              <a:rPr lang="da-DK" dirty="0" err="1"/>
              <a:t>Clumped</a:t>
            </a:r>
            <a:r>
              <a:rPr lang="da-DK" dirty="0"/>
              <a:t> </a:t>
            </a:r>
            <a:r>
              <a:rPr lang="da-DK" dirty="0" err="1"/>
              <a:t>patterns</a:t>
            </a:r>
            <a:endParaRPr lang="da-DK" dirty="0"/>
          </a:p>
          <a:p>
            <a:pPr eaLnBrk="1" hangingPunct="1"/>
            <a:endParaRPr lang="da-DK" dirty="0"/>
          </a:p>
        </p:txBody>
      </p:sp>
      <p:pic>
        <p:nvPicPr>
          <p:cNvPr id="23557" name="Picture 4"/>
          <p:cNvPicPr>
            <a:picLocks noChangeAspect="1" noChangeArrowheads="1"/>
          </p:cNvPicPr>
          <p:nvPr/>
        </p:nvPicPr>
        <p:blipFill>
          <a:blip r:embed="rId3"/>
          <a:srcRect/>
          <a:stretch>
            <a:fillRect/>
          </a:stretch>
        </p:blipFill>
        <p:spPr bwMode="auto">
          <a:xfrm>
            <a:off x="3995738" y="1700213"/>
            <a:ext cx="4335462" cy="4694237"/>
          </a:xfrm>
          <a:prstGeom prst="rect">
            <a:avLst/>
          </a:prstGeom>
          <a:noFill/>
          <a:ln w="9525">
            <a:noFill/>
            <a:miter lim="800000"/>
            <a:headEnd/>
            <a:tailEnd/>
          </a:ln>
        </p:spPr>
      </p:pic>
      <p:sp>
        <p:nvSpPr>
          <p:cNvPr id="23558" name="Line 6"/>
          <p:cNvSpPr>
            <a:spLocks noChangeShapeType="1"/>
          </p:cNvSpPr>
          <p:nvPr/>
        </p:nvSpPr>
        <p:spPr bwMode="auto">
          <a:xfrm>
            <a:off x="3348038" y="2492375"/>
            <a:ext cx="719137" cy="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59" name="Line 7"/>
          <p:cNvSpPr>
            <a:spLocks noChangeShapeType="1"/>
          </p:cNvSpPr>
          <p:nvPr/>
        </p:nvSpPr>
        <p:spPr bwMode="auto">
          <a:xfrm>
            <a:off x="3419475" y="4581525"/>
            <a:ext cx="647700" cy="43180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60" name="Line 8"/>
          <p:cNvSpPr>
            <a:spLocks noChangeShapeType="1"/>
          </p:cNvSpPr>
          <p:nvPr/>
        </p:nvSpPr>
        <p:spPr bwMode="auto">
          <a:xfrm>
            <a:off x="3419475" y="4005263"/>
            <a:ext cx="719138" cy="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61" name="Text Box 9"/>
          <p:cNvSpPr txBox="1">
            <a:spLocks noChangeArrowheads="1"/>
          </p:cNvSpPr>
          <p:nvPr/>
        </p:nvSpPr>
        <p:spPr bwMode="auto">
          <a:xfrm>
            <a:off x="4787900" y="6329363"/>
            <a:ext cx="2863850" cy="366712"/>
          </a:xfrm>
          <a:prstGeom prst="rect">
            <a:avLst/>
          </a:prstGeom>
          <a:solidFill>
            <a:schemeClr val="bg1"/>
          </a:solidFill>
          <a:ln w="9525">
            <a:noFill/>
            <a:miter lim="800000"/>
            <a:headEnd/>
            <a:tailEnd/>
          </a:ln>
        </p:spPr>
        <p:txBody>
          <a:bodyPr wrap="none">
            <a:prstTxWarp prst="textNoShape">
              <a:avLst/>
            </a:prstTxWarp>
            <a:spAutoFit/>
          </a:bodyPr>
          <a:lstStyle/>
          <a:p>
            <a:r>
              <a:rPr lang="da-DK"/>
              <a:t>Linear geographic location</a:t>
            </a:r>
          </a:p>
        </p:txBody>
      </p:sp>
      <p:sp>
        <p:nvSpPr>
          <p:cNvPr id="23562" name="Text Box 10"/>
          <p:cNvSpPr txBox="1">
            <a:spLocks noChangeArrowheads="1"/>
          </p:cNvSpPr>
          <p:nvPr/>
        </p:nvSpPr>
        <p:spPr bwMode="auto">
          <a:xfrm>
            <a:off x="66675" y="6524625"/>
            <a:ext cx="3568700" cy="274638"/>
          </a:xfrm>
          <a:prstGeom prst="rect">
            <a:avLst/>
          </a:prstGeom>
          <a:noFill/>
          <a:ln w="9525">
            <a:noFill/>
            <a:miter lim="800000"/>
            <a:headEnd/>
            <a:tailEnd/>
          </a:ln>
        </p:spPr>
        <p:txBody>
          <a:bodyPr wrap="none">
            <a:prstTxWarp prst="textNoShape">
              <a:avLst/>
            </a:prstTxWarp>
            <a:spAutoFit/>
          </a:bodyPr>
          <a:lstStyle/>
          <a:p>
            <a:r>
              <a:rPr lang="da-DK" sz="1200"/>
              <a:t>Source: Borcard et al. (2002) Ecol.Model. 153:51+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FEFA037E-B964-7C4B-8761-89730E5BF541}" type="slidenum">
              <a:rPr lang="da-DK" smtClean="0">
                <a:latin typeface="Arial" pitchFamily="-84" charset="0"/>
                <a:ea typeface="Arial" pitchFamily="-84" charset="0"/>
                <a:cs typeface="Arial" pitchFamily="-84" charset="0"/>
              </a:rPr>
              <a:pPr/>
              <a:t>12</a:t>
            </a:fld>
            <a:endParaRPr lang="da-DK" smtClean="0">
              <a:latin typeface="Arial" pitchFamily="-84" charset="0"/>
              <a:ea typeface="Arial" pitchFamily="-84" charset="0"/>
              <a:cs typeface="Arial" pitchFamily="-84" charset="0"/>
            </a:endParaRPr>
          </a:p>
        </p:txBody>
      </p:sp>
      <p:sp>
        <p:nvSpPr>
          <p:cNvPr id="24579" name="Rectangle 2"/>
          <p:cNvSpPr>
            <a:spLocks noGrp="1" noChangeArrowheads="1"/>
          </p:cNvSpPr>
          <p:nvPr>
            <p:ph type="title"/>
          </p:nvPr>
        </p:nvSpPr>
        <p:spPr/>
        <p:txBody>
          <a:bodyPr/>
          <a:lstStyle/>
          <a:p>
            <a:pPr eaLnBrk="1" hangingPunct="1"/>
            <a:r>
              <a:rPr lang="da-DK" dirty="0" err="1"/>
              <a:t>Climate</a:t>
            </a:r>
            <a:endParaRPr lang="da-DK" dirty="0"/>
          </a:p>
        </p:txBody>
      </p:sp>
      <p:sp>
        <p:nvSpPr>
          <p:cNvPr id="24580" name="Text Box 5"/>
          <p:cNvSpPr txBox="1">
            <a:spLocks noChangeArrowheads="1"/>
          </p:cNvSpPr>
          <p:nvPr/>
        </p:nvSpPr>
        <p:spPr bwMode="auto">
          <a:xfrm>
            <a:off x="127000" y="6538913"/>
            <a:ext cx="7181850" cy="274637"/>
          </a:xfrm>
          <a:prstGeom prst="rect">
            <a:avLst/>
          </a:prstGeom>
          <a:noFill/>
          <a:ln w="9525">
            <a:noFill/>
            <a:miter lim="800000"/>
            <a:headEnd/>
            <a:tailEnd/>
          </a:ln>
        </p:spPr>
        <p:txBody>
          <a:bodyPr wrap="none">
            <a:prstTxWarp prst="textNoShape">
              <a:avLst/>
            </a:prstTxWarp>
            <a:spAutoFit/>
          </a:bodyPr>
          <a:lstStyle/>
          <a:p>
            <a:r>
              <a:rPr lang="da-DK" sz="1200"/>
              <a:t>Source: http://www.ace.mmu.ac.uk/Resources/Teaching_Packs/Key_Stage_4/Weather_Climate/11.html</a:t>
            </a:r>
          </a:p>
        </p:txBody>
      </p:sp>
      <p:pic>
        <p:nvPicPr>
          <p:cNvPr id="24581" name="Picture 6" descr="MAPrec_UK_11e"/>
          <p:cNvPicPr>
            <a:picLocks noGrp="1" noChangeAspect="1" noChangeArrowheads="1"/>
          </p:cNvPicPr>
          <p:nvPr>
            <p:ph idx="1"/>
          </p:nvPr>
        </p:nvPicPr>
        <p:blipFill>
          <a:blip r:embed="rId2"/>
          <a:srcRect/>
          <a:stretch>
            <a:fillRect/>
          </a:stretch>
        </p:blipFill>
        <p:spPr>
          <a:xfrm>
            <a:off x="2438400" y="1295400"/>
            <a:ext cx="4025900" cy="4895850"/>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6"/>
          <p:cNvSpPr>
            <a:spLocks noGrp="1"/>
          </p:cNvSpPr>
          <p:nvPr>
            <p:ph type="sldNum" sz="quarter" idx="12"/>
          </p:nvPr>
        </p:nvSpPr>
        <p:spPr>
          <a:noFill/>
        </p:spPr>
        <p:txBody>
          <a:bodyPr/>
          <a:lstStyle/>
          <a:p>
            <a:fld id="{B47C1652-F89E-5347-9F91-C603CA9EDDE2}" type="slidenum">
              <a:rPr lang="da-DK" smtClean="0">
                <a:latin typeface="Arial" pitchFamily="-84" charset="0"/>
                <a:ea typeface="Arial" pitchFamily="-84" charset="0"/>
                <a:cs typeface="Arial" pitchFamily="-84" charset="0"/>
              </a:rPr>
              <a:pPr/>
              <a:t>13</a:t>
            </a:fld>
            <a:endParaRPr lang="da-DK" smtClean="0">
              <a:latin typeface="Arial" pitchFamily="-84" charset="0"/>
              <a:ea typeface="Arial" pitchFamily="-84" charset="0"/>
              <a:cs typeface="Arial" pitchFamily="-84" charset="0"/>
            </a:endParaRPr>
          </a:p>
        </p:txBody>
      </p:sp>
      <p:sp>
        <p:nvSpPr>
          <p:cNvPr id="25603" name="Rectangle 2"/>
          <p:cNvSpPr>
            <a:spLocks noGrp="1" noChangeArrowheads="1"/>
          </p:cNvSpPr>
          <p:nvPr>
            <p:ph type="title"/>
          </p:nvPr>
        </p:nvSpPr>
        <p:spPr>
          <a:xfrm>
            <a:off x="455613" y="115888"/>
            <a:ext cx="8226425" cy="1143000"/>
          </a:xfrm>
        </p:spPr>
        <p:txBody>
          <a:bodyPr>
            <a:normAutofit fontScale="90000"/>
          </a:bodyPr>
          <a:lstStyle/>
          <a:p>
            <a:pPr eaLnBrk="1" hangingPunct="1"/>
            <a:r>
              <a:rPr lang="da-DK" sz="4000"/>
              <a:t>Elevation &amp; topography:</a:t>
            </a:r>
            <a:br>
              <a:rPr lang="da-DK" sz="4000"/>
            </a:br>
            <a:r>
              <a:rPr lang="da-DK" sz="4000"/>
              <a:t>regional scales</a:t>
            </a:r>
          </a:p>
        </p:txBody>
      </p:sp>
      <p:pic>
        <p:nvPicPr>
          <p:cNvPr id="25604" name="Picture 3" descr="elev_VictoriaAU"/>
          <p:cNvPicPr>
            <a:picLocks noGrp="1" noChangeAspect="1" noChangeArrowheads="1"/>
          </p:cNvPicPr>
          <p:nvPr>
            <p:ph sz="half" idx="1"/>
          </p:nvPr>
        </p:nvPicPr>
        <p:blipFill>
          <a:blip r:embed="rId2"/>
          <a:srcRect/>
          <a:stretch>
            <a:fillRect/>
          </a:stretch>
        </p:blipFill>
        <p:spPr>
          <a:xfrm>
            <a:off x="971550" y="1412875"/>
            <a:ext cx="7056438" cy="5238750"/>
          </a:xfrm>
          <a:noFill/>
        </p:spPr>
      </p:pic>
      <p:sp>
        <p:nvSpPr>
          <p:cNvPr id="25605" name="Text Box 4"/>
          <p:cNvSpPr txBox="1">
            <a:spLocks noChangeArrowheads="1"/>
          </p:cNvSpPr>
          <p:nvPr/>
        </p:nvSpPr>
        <p:spPr bwMode="auto">
          <a:xfrm>
            <a:off x="3276600" y="1844675"/>
            <a:ext cx="1800225" cy="366713"/>
          </a:xfrm>
          <a:prstGeom prst="rect">
            <a:avLst/>
          </a:prstGeom>
          <a:noFill/>
          <a:ln w="9525">
            <a:noFill/>
            <a:miter lim="800000"/>
            <a:headEnd/>
            <a:tailEnd/>
          </a:ln>
        </p:spPr>
        <p:txBody>
          <a:bodyPr>
            <a:prstTxWarp prst="textNoShape">
              <a:avLst/>
            </a:prstTxWarp>
            <a:spAutoFit/>
          </a:bodyPr>
          <a:lstStyle/>
          <a:p>
            <a:pPr>
              <a:spcBef>
                <a:spcPct val="50000"/>
              </a:spcBef>
            </a:pPr>
            <a:r>
              <a:rPr lang="da-DK" b="1">
                <a:solidFill>
                  <a:srgbClr val="000000"/>
                </a:solidFill>
              </a:rPr>
              <a:t>Victoria, AUS</a:t>
            </a:r>
          </a:p>
        </p:txBody>
      </p:sp>
      <p:sp>
        <p:nvSpPr>
          <p:cNvPr id="25606" name="Text Box 5"/>
          <p:cNvSpPr txBox="1">
            <a:spLocks noChangeArrowheads="1"/>
          </p:cNvSpPr>
          <p:nvPr/>
        </p:nvSpPr>
        <p:spPr bwMode="auto">
          <a:xfrm rot="-5400000">
            <a:off x="6879431" y="3640932"/>
            <a:ext cx="3527425" cy="366712"/>
          </a:xfrm>
          <a:prstGeom prst="rect">
            <a:avLst/>
          </a:prstGeom>
          <a:noFill/>
          <a:ln w="9525">
            <a:noFill/>
            <a:miter lim="800000"/>
            <a:headEnd/>
            <a:tailEnd/>
          </a:ln>
        </p:spPr>
        <p:txBody>
          <a:bodyPr>
            <a:prstTxWarp prst="textNoShape">
              <a:avLst/>
            </a:prstTxWarp>
            <a:spAutoFit/>
          </a:bodyPr>
          <a:lstStyle/>
          <a:p>
            <a:pPr>
              <a:spcBef>
                <a:spcPct val="50000"/>
              </a:spcBef>
            </a:pPr>
            <a:r>
              <a:rPr lang="da-DK"/>
              <a:t>Sourcs: www</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p>
            <a:fld id="{C8B847C4-2DC0-6B4F-87AD-48954D89F291}" type="slidenum">
              <a:rPr lang="da-DK" smtClean="0">
                <a:latin typeface="Arial" pitchFamily="-84" charset="0"/>
                <a:ea typeface="Arial" pitchFamily="-84" charset="0"/>
                <a:cs typeface="Arial" pitchFamily="-84" charset="0"/>
              </a:rPr>
              <a:pPr/>
              <a:t>14</a:t>
            </a:fld>
            <a:endParaRPr lang="da-DK" smtClean="0">
              <a:latin typeface="Arial" pitchFamily="-84" charset="0"/>
              <a:ea typeface="Arial" pitchFamily="-84" charset="0"/>
              <a:cs typeface="Arial" pitchFamily="-84" charset="0"/>
            </a:endParaRPr>
          </a:p>
        </p:txBody>
      </p:sp>
      <p:sp>
        <p:nvSpPr>
          <p:cNvPr id="26627" name="Rectangle 2"/>
          <p:cNvSpPr>
            <a:spLocks noGrp="1" noChangeArrowheads="1"/>
          </p:cNvSpPr>
          <p:nvPr>
            <p:ph type="title"/>
          </p:nvPr>
        </p:nvSpPr>
        <p:spPr>
          <a:xfrm>
            <a:off x="179388" y="561975"/>
            <a:ext cx="3673475" cy="419100"/>
          </a:xfrm>
        </p:spPr>
        <p:txBody>
          <a:bodyPr>
            <a:normAutofit fontScale="90000"/>
          </a:bodyPr>
          <a:lstStyle/>
          <a:p>
            <a:pPr eaLnBrk="1" hangingPunct="1"/>
            <a:r>
              <a:rPr lang="da-DK" sz="4000" dirty="0" err="1"/>
              <a:t>Soils</a:t>
            </a:r>
            <a:endParaRPr lang="da-DK" sz="4000" dirty="0"/>
          </a:p>
        </p:txBody>
      </p:sp>
      <p:pic>
        <p:nvPicPr>
          <p:cNvPr id="26628" name="Picture 3" descr="soils_Finland"/>
          <p:cNvPicPr>
            <a:picLocks noGrp="1" noChangeAspect="1" noChangeArrowheads="1"/>
          </p:cNvPicPr>
          <p:nvPr>
            <p:ph idx="1"/>
          </p:nvPr>
        </p:nvPicPr>
        <p:blipFill>
          <a:blip r:embed="rId2"/>
          <a:srcRect r="43431"/>
          <a:stretch>
            <a:fillRect/>
          </a:stretch>
        </p:blipFill>
        <p:spPr>
          <a:xfrm>
            <a:off x="323850" y="1598613"/>
            <a:ext cx="3527425" cy="5175250"/>
          </a:xfrm>
          <a:noFill/>
        </p:spPr>
      </p:pic>
      <p:sp>
        <p:nvSpPr>
          <p:cNvPr id="26629" name="Text Box 4"/>
          <p:cNvSpPr txBox="1">
            <a:spLocks noChangeArrowheads="1"/>
          </p:cNvSpPr>
          <p:nvPr/>
        </p:nvSpPr>
        <p:spPr bwMode="auto">
          <a:xfrm>
            <a:off x="179388" y="1628775"/>
            <a:ext cx="3816350" cy="366713"/>
          </a:xfrm>
          <a:prstGeom prst="rect">
            <a:avLst/>
          </a:prstGeom>
          <a:noFill/>
          <a:ln w="9525">
            <a:noFill/>
            <a:miter lim="800000"/>
            <a:headEnd/>
            <a:tailEnd/>
          </a:ln>
        </p:spPr>
        <p:txBody>
          <a:bodyPr>
            <a:prstTxWarp prst="textNoShape">
              <a:avLst/>
            </a:prstTxWarp>
            <a:spAutoFit/>
          </a:bodyPr>
          <a:lstStyle/>
          <a:p>
            <a:pPr>
              <a:spcBef>
                <a:spcPct val="50000"/>
              </a:spcBef>
            </a:pPr>
            <a:r>
              <a:rPr lang="da-DK" b="1">
                <a:solidFill>
                  <a:srgbClr val="000000"/>
                </a:solidFill>
              </a:rPr>
              <a:t>Soil types in Finland s.l.</a:t>
            </a:r>
          </a:p>
        </p:txBody>
      </p:sp>
      <p:pic>
        <p:nvPicPr>
          <p:cNvPr id="26630" name="Picture 5" descr="soils_Finland"/>
          <p:cNvPicPr>
            <a:picLocks noChangeAspect="1" noChangeArrowheads="1"/>
          </p:cNvPicPr>
          <p:nvPr/>
        </p:nvPicPr>
        <p:blipFill>
          <a:blip r:embed="rId2"/>
          <a:srcRect l="79428" t="62581" r="740"/>
          <a:stretch>
            <a:fillRect/>
          </a:stretch>
        </p:blipFill>
        <p:spPr bwMode="auto">
          <a:xfrm>
            <a:off x="107950" y="2060575"/>
            <a:ext cx="1289050" cy="2016125"/>
          </a:xfrm>
          <a:prstGeom prst="rect">
            <a:avLst/>
          </a:prstGeom>
          <a:noFill/>
          <a:ln w="9525">
            <a:noFill/>
            <a:miter lim="800000"/>
            <a:headEnd/>
            <a:tailEnd/>
          </a:ln>
        </p:spPr>
      </p:pic>
      <p:pic>
        <p:nvPicPr>
          <p:cNvPr id="26631" name="Picture 6" descr="soil_types_DK"/>
          <p:cNvPicPr>
            <a:picLocks noChangeAspect="1" noChangeArrowheads="1"/>
          </p:cNvPicPr>
          <p:nvPr/>
        </p:nvPicPr>
        <p:blipFill>
          <a:blip r:embed="rId3"/>
          <a:srcRect/>
          <a:stretch>
            <a:fillRect/>
          </a:stretch>
        </p:blipFill>
        <p:spPr bwMode="auto">
          <a:xfrm>
            <a:off x="3970338" y="431800"/>
            <a:ext cx="4849812" cy="6381750"/>
          </a:xfrm>
          <a:prstGeom prst="rect">
            <a:avLst/>
          </a:prstGeom>
          <a:noFill/>
          <a:ln w="9525">
            <a:noFill/>
            <a:miter lim="800000"/>
            <a:headEnd/>
            <a:tailEnd/>
          </a:ln>
        </p:spPr>
      </p:pic>
      <p:sp>
        <p:nvSpPr>
          <p:cNvPr id="26632" name="Text Box 7"/>
          <p:cNvSpPr txBox="1">
            <a:spLocks noChangeArrowheads="1"/>
          </p:cNvSpPr>
          <p:nvPr/>
        </p:nvSpPr>
        <p:spPr bwMode="auto">
          <a:xfrm rot="-5400000">
            <a:off x="7196931" y="2488407"/>
            <a:ext cx="3527425" cy="366712"/>
          </a:xfrm>
          <a:prstGeom prst="rect">
            <a:avLst/>
          </a:prstGeom>
          <a:noFill/>
          <a:ln w="9525">
            <a:noFill/>
            <a:miter lim="800000"/>
            <a:headEnd/>
            <a:tailEnd/>
          </a:ln>
        </p:spPr>
        <p:txBody>
          <a:bodyPr>
            <a:prstTxWarp prst="textNoShape">
              <a:avLst/>
            </a:prstTxWarp>
            <a:spAutoFit/>
          </a:bodyPr>
          <a:lstStyle/>
          <a:p>
            <a:pPr>
              <a:spcBef>
                <a:spcPct val="50000"/>
              </a:spcBef>
            </a:pPr>
            <a:r>
              <a:rPr lang="da-DK"/>
              <a:t>Sources: www</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7"/>
          <p:cNvSpPr>
            <a:spLocks noGrp="1"/>
          </p:cNvSpPr>
          <p:nvPr>
            <p:ph type="sldNum" sz="quarter" idx="12"/>
          </p:nvPr>
        </p:nvSpPr>
        <p:spPr>
          <a:noFill/>
        </p:spPr>
        <p:txBody>
          <a:bodyPr/>
          <a:lstStyle/>
          <a:p>
            <a:fld id="{33E6EC62-AA8C-A248-9761-4F6A9DE70B42}" type="slidenum">
              <a:rPr lang="da-DK" smtClean="0">
                <a:latin typeface="Arial" pitchFamily="-84" charset="0"/>
                <a:ea typeface="Arial" pitchFamily="-84" charset="0"/>
                <a:cs typeface="Arial" pitchFamily="-84" charset="0"/>
              </a:rPr>
              <a:pPr/>
              <a:t>15</a:t>
            </a:fld>
            <a:endParaRPr lang="da-DK" smtClean="0">
              <a:latin typeface="Arial" pitchFamily="-84" charset="0"/>
              <a:ea typeface="Arial" pitchFamily="-84" charset="0"/>
              <a:cs typeface="Arial" pitchFamily="-84" charset="0"/>
            </a:endParaRPr>
          </a:p>
        </p:txBody>
      </p:sp>
      <p:sp>
        <p:nvSpPr>
          <p:cNvPr id="27651" name="Rectangle 2"/>
          <p:cNvSpPr>
            <a:spLocks noGrp="1" noChangeArrowheads="1"/>
          </p:cNvSpPr>
          <p:nvPr>
            <p:ph type="title"/>
          </p:nvPr>
        </p:nvSpPr>
        <p:spPr>
          <a:xfrm>
            <a:off x="455613" y="128588"/>
            <a:ext cx="8226425" cy="708025"/>
          </a:xfrm>
        </p:spPr>
        <p:txBody>
          <a:bodyPr/>
          <a:lstStyle/>
          <a:p>
            <a:pPr eaLnBrk="1" hangingPunct="1"/>
            <a:r>
              <a:rPr lang="da-DK" sz="3600"/>
              <a:t>Anthropogenic habitat loss</a:t>
            </a:r>
          </a:p>
        </p:txBody>
      </p:sp>
      <p:pic>
        <p:nvPicPr>
          <p:cNvPr id="27652" name="Picture 3" descr="fargmnetation_UK"/>
          <p:cNvPicPr>
            <a:picLocks noGrp="1" noChangeAspect="1" noChangeArrowheads="1"/>
          </p:cNvPicPr>
          <p:nvPr>
            <p:ph sz="half" idx="1"/>
          </p:nvPr>
        </p:nvPicPr>
        <p:blipFill>
          <a:blip r:embed="rId2"/>
          <a:srcRect/>
          <a:stretch>
            <a:fillRect/>
          </a:stretch>
        </p:blipFill>
        <p:spPr>
          <a:xfrm>
            <a:off x="179388" y="1484313"/>
            <a:ext cx="3694112" cy="4497387"/>
          </a:xfrm>
          <a:noFill/>
        </p:spPr>
      </p:pic>
      <p:pic>
        <p:nvPicPr>
          <p:cNvPr id="27653" name="Picture 4" descr="forestfrag_cadiz_count_wisconsin"/>
          <p:cNvPicPr>
            <a:picLocks noGrp="1" noChangeAspect="1" noChangeArrowheads="1"/>
          </p:cNvPicPr>
          <p:nvPr>
            <p:ph sz="quarter" idx="2"/>
          </p:nvPr>
        </p:nvPicPr>
        <p:blipFill>
          <a:blip r:embed="rId3"/>
          <a:srcRect/>
          <a:stretch>
            <a:fillRect/>
          </a:stretch>
        </p:blipFill>
        <p:spPr>
          <a:xfrm>
            <a:off x="3995738" y="2060575"/>
            <a:ext cx="4679950" cy="3124200"/>
          </a:xfrm>
          <a:noFill/>
        </p:spPr>
      </p:pic>
      <p:sp>
        <p:nvSpPr>
          <p:cNvPr id="27654" name="Text Box 5"/>
          <p:cNvSpPr txBox="1">
            <a:spLocks noChangeArrowheads="1"/>
          </p:cNvSpPr>
          <p:nvPr/>
        </p:nvSpPr>
        <p:spPr bwMode="auto">
          <a:xfrm>
            <a:off x="0" y="6491288"/>
            <a:ext cx="3100388" cy="366712"/>
          </a:xfrm>
          <a:prstGeom prst="rect">
            <a:avLst/>
          </a:prstGeom>
          <a:noFill/>
          <a:ln w="9525">
            <a:noFill/>
            <a:miter lim="800000"/>
            <a:headEnd/>
            <a:tailEnd/>
          </a:ln>
        </p:spPr>
        <p:txBody>
          <a:bodyPr>
            <a:prstTxWarp prst="textNoShape">
              <a:avLst/>
            </a:prstTxWarp>
            <a:spAutoFit/>
          </a:bodyPr>
          <a:lstStyle/>
          <a:p>
            <a:pPr>
              <a:spcBef>
                <a:spcPct val="50000"/>
              </a:spcBef>
            </a:pPr>
            <a:r>
              <a:rPr lang="da-DK"/>
              <a:t>Source: www</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6"/>
          <p:cNvSpPr>
            <a:spLocks noGrp="1"/>
          </p:cNvSpPr>
          <p:nvPr>
            <p:ph type="sldNum" sz="quarter" idx="12"/>
          </p:nvPr>
        </p:nvSpPr>
        <p:spPr>
          <a:noFill/>
        </p:spPr>
        <p:txBody>
          <a:bodyPr/>
          <a:lstStyle/>
          <a:p>
            <a:fld id="{95DA06E8-9482-6141-8021-C143E5BB9C0C}" type="slidenum">
              <a:rPr lang="da-DK" smtClean="0">
                <a:latin typeface="Arial" pitchFamily="-84" charset="0"/>
                <a:ea typeface="Arial" pitchFamily="-84" charset="0"/>
                <a:cs typeface="Arial" pitchFamily="-84" charset="0"/>
              </a:rPr>
              <a:pPr/>
              <a:t>16</a:t>
            </a:fld>
            <a:endParaRPr lang="da-DK" smtClean="0">
              <a:latin typeface="Arial" pitchFamily="-84" charset="0"/>
              <a:ea typeface="Arial" pitchFamily="-84" charset="0"/>
              <a:cs typeface="Arial" pitchFamily="-84" charset="0"/>
            </a:endParaRPr>
          </a:p>
        </p:txBody>
      </p:sp>
      <p:sp>
        <p:nvSpPr>
          <p:cNvPr id="28675" name="Rectangle 2"/>
          <p:cNvSpPr>
            <a:spLocks noGrp="1" noChangeArrowheads="1"/>
          </p:cNvSpPr>
          <p:nvPr>
            <p:ph type="title"/>
          </p:nvPr>
        </p:nvSpPr>
        <p:spPr/>
        <p:txBody>
          <a:bodyPr/>
          <a:lstStyle/>
          <a:p>
            <a:pPr eaLnBrk="1" hangingPunct="1"/>
            <a:r>
              <a:rPr lang="da-DK"/>
              <a:t>Human habitat loss</a:t>
            </a:r>
          </a:p>
        </p:txBody>
      </p:sp>
      <p:sp>
        <p:nvSpPr>
          <p:cNvPr id="28676" name="Rectangle 7"/>
          <p:cNvSpPr>
            <a:spLocks noGrp="1" noChangeArrowheads="1"/>
          </p:cNvSpPr>
          <p:nvPr>
            <p:ph type="body" sz="half" idx="1"/>
          </p:nvPr>
        </p:nvSpPr>
        <p:spPr>
          <a:xfrm>
            <a:off x="0" y="1600200"/>
            <a:ext cx="3635375" cy="4525963"/>
          </a:xfrm>
        </p:spPr>
        <p:txBody>
          <a:bodyPr/>
          <a:lstStyle/>
          <a:p>
            <a:pPr eaLnBrk="1" hangingPunct="1"/>
            <a:r>
              <a:rPr lang="da-DK" sz="2800" dirty="0" err="1"/>
              <a:t>Two</a:t>
            </a:r>
            <a:r>
              <a:rPr lang="da-DK" sz="2800" dirty="0"/>
              <a:t> </a:t>
            </a:r>
            <a:r>
              <a:rPr lang="da-DK" sz="2800" dirty="0" err="1"/>
              <a:t>effects</a:t>
            </a:r>
            <a:endParaRPr lang="da-DK" sz="2800" dirty="0"/>
          </a:p>
          <a:p>
            <a:pPr lvl="1" eaLnBrk="1" hangingPunct="1"/>
            <a:r>
              <a:rPr lang="da-DK" sz="2400" dirty="0" err="1"/>
              <a:t>Area</a:t>
            </a:r>
            <a:r>
              <a:rPr lang="da-DK" sz="2400" dirty="0"/>
              <a:t> </a:t>
            </a:r>
            <a:r>
              <a:rPr lang="da-DK" sz="2400" dirty="0" err="1"/>
              <a:t>loss</a:t>
            </a:r>
            <a:endParaRPr lang="da-DK" sz="2400" dirty="0"/>
          </a:p>
          <a:p>
            <a:pPr lvl="1" eaLnBrk="1" hangingPunct="1"/>
            <a:r>
              <a:rPr lang="da-DK" sz="2400" dirty="0"/>
              <a:t>Fragmentation</a:t>
            </a:r>
          </a:p>
        </p:txBody>
      </p:sp>
      <p:pic>
        <p:nvPicPr>
          <p:cNvPr id="28677" name="Picture 3" descr="loss&amp;fragmentation"/>
          <p:cNvPicPr>
            <a:picLocks noGrp="1" noChangeAspect="1" noChangeArrowheads="1"/>
          </p:cNvPicPr>
          <p:nvPr>
            <p:ph sz="half" idx="2"/>
          </p:nvPr>
        </p:nvPicPr>
        <p:blipFill>
          <a:blip r:embed="rId2"/>
          <a:srcRect/>
          <a:stretch>
            <a:fillRect/>
          </a:stretch>
        </p:blipFill>
        <p:spPr>
          <a:xfrm>
            <a:off x="3708400" y="1484313"/>
            <a:ext cx="4835525" cy="4835525"/>
          </a:xfrm>
          <a:noFill/>
        </p:spPr>
      </p:pic>
      <p:sp>
        <p:nvSpPr>
          <p:cNvPr id="28678" name="Text Box 8"/>
          <p:cNvSpPr txBox="1">
            <a:spLocks noChangeArrowheads="1"/>
          </p:cNvSpPr>
          <p:nvPr/>
        </p:nvSpPr>
        <p:spPr bwMode="auto">
          <a:xfrm>
            <a:off x="107950" y="6375400"/>
            <a:ext cx="5832475" cy="366713"/>
          </a:xfrm>
          <a:prstGeom prst="rect">
            <a:avLst/>
          </a:prstGeom>
          <a:noFill/>
          <a:ln w="9525">
            <a:noFill/>
            <a:miter lim="800000"/>
            <a:headEnd/>
            <a:tailEnd/>
          </a:ln>
        </p:spPr>
        <p:txBody>
          <a:bodyPr>
            <a:prstTxWarp prst="textNoShape">
              <a:avLst/>
            </a:prstTxWarp>
            <a:spAutoFit/>
          </a:bodyPr>
          <a:lstStyle/>
          <a:p>
            <a:pPr>
              <a:spcBef>
                <a:spcPct val="50000"/>
              </a:spcBef>
            </a:pPr>
            <a:r>
              <a:rPr lang="da-DK"/>
              <a:t>Source: www</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D1F3F6CC-3589-564F-AD2F-BC44234DFC36}" type="slidenum">
              <a:rPr lang="da-DK" smtClean="0">
                <a:latin typeface="Arial" pitchFamily="-84" charset="0"/>
                <a:ea typeface="Arial" pitchFamily="-84" charset="0"/>
                <a:cs typeface="Arial" pitchFamily="-84" charset="0"/>
              </a:rPr>
              <a:pPr/>
              <a:t>17</a:t>
            </a:fld>
            <a:endParaRPr lang="da-DK" smtClean="0">
              <a:latin typeface="Arial" pitchFamily="-84" charset="0"/>
              <a:ea typeface="Arial" pitchFamily="-84" charset="0"/>
              <a:cs typeface="Arial" pitchFamily="-84" charset="0"/>
            </a:endParaRPr>
          </a:p>
        </p:txBody>
      </p:sp>
      <p:sp>
        <p:nvSpPr>
          <p:cNvPr id="23555" name="Rectangle 2"/>
          <p:cNvSpPr>
            <a:spLocks noGrp="1" noChangeArrowheads="1"/>
          </p:cNvSpPr>
          <p:nvPr>
            <p:ph type="title"/>
          </p:nvPr>
        </p:nvSpPr>
        <p:spPr/>
        <p:txBody>
          <a:bodyPr/>
          <a:lstStyle/>
          <a:p>
            <a:pPr eaLnBrk="1" hangingPunct="1"/>
            <a:r>
              <a:rPr lang="da-DK" dirty="0"/>
              <a:t>Types of variation</a:t>
            </a:r>
          </a:p>
        </p:txBody>
      </p:sp>
      <p:sp>
        <p:nvSpPr>
          <p:cNvPr id="23556" name="Rectangle 3"/>
          <p:cNvSpPr>
            <a:spLocks noGrp="1" noChangeArrowheads="1"/>
          </p:cNvSpPr>
          <p:nvPr>
            <p:ph type="body" idx="1"/>
          </p:nvPr>
        </p:nvSpPr>
        <p:spPr>
          <a:xfrm>
            <a:off x="457200" y="2060575"/>
            <a:ext cx="3178175" cy="3673475"/>
          </a:xfrm>
        </p:spPr>
        <p:txBody>
          <a:bodyPr/>
          <a:lstStyle/>
          <a:p>
            <a:pPr eaLnBrk="1" hangingPunct="1"/>
            <a:r>
              <a:rPr lang="da-DK" dirty="0"/>
              <a:t>Gradients / Trends</a:t>
            </a:r>
          </a:p>
          <a:p>
            <a:pPr eaLnBrk="1" hangingPunct="1">
              <a:buFontTx/>
              <a:buNone/>
            </a:pPr>
            <a:endParaRPr lang="da-DK" dirty="0"/>
          </a:p>
          <a:p>
            <a:pPr eaLnBrk="1" hangingPunct="1"/>
            <a:r>
              <a:rPr lang="da-DK" dirty="0" err="1"/>
              <a:t>Patchy</a:t>
            </a:r>
            <a:r>
              <a:rPr lang="da-DK" dirty="0"/>
              <a:t> / </a:t>
            </a:r>
            <a:r>
              <a:rPr lang="da-DK" dirty="0" err="1"/>
              <a:t>Clumped</a:t>
            </a:r>
            <a:r>
              <a:rPr lang="da-DK" dirty="0"/>
              <a:t> </a:t>
            </a:r>
            <a:r>
              <a:rPr lang="da-DK" dirty="0" err="1"/>
              <a:t>patterns</a:t>
            </a:r>
            <a:endParaRPr lang="da-DK" dirty="0"/>
          </a:p>
          <a:p>
            <a:pPr eaLnBrk="1" hangingPunct="1"/>
            <a:endParaRPr lang="da-DK" dirty="0"/>
          </a:p>
        </p:txBody>
      </p:sp>
      <p:pic>
        <p:nvPicPr>
          <p:cNvPr id="23557" name="Picture 4"/>
          <p:cNvPicPr>
            <a:picLocks noChangeAspect="1" noChangeArrowheads="1"/>
          </p:cNvPicPr>
          <p:nvPr/>
        </p:nvPicPr>
        <p:blipFill>
          <a:blip r:embed="rId3"/>
          <a:srcRect/>
          <a:stretch>
            <a:fillRect/>
          </a:stretch>
        </p:blipFill>
        <p:spPr bwMode="auto">
          <a:xfrm>
            <a:off x="3995738" y="1700213"/>
            <a:ext cx="4335462" cy="4694237"/>
          </a:xfrm>
          <a:prstGeom prst="rect">
            <a:avLst/>
          </a:prstGeom>
          <a:noFill/>
          <a:ln w="9525">
            <a:noFill/>
            <a:miter lim="800000"/>
            <a:headEnd/>
            <a:tailEnd/>
          </a:ln>
        </p:spPr>
      </p:pic>
      <p:sp>
        <p:nvSpPr>
          <p:cNvPr id="23558" name="Line 6"/>
          <p:cNvSpPr>
            <a:spLocks noChangeShapeType="1"/>
          </p:cNvSpPr>
          <p:nvPr/>
        </p:nvSpPr>
        <p:spPr bwMode="auto">
          <a:xfrm>
            <a:off x="3348038" y="2492375"/>
            <a:ext cx="719137" cy="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59" name="Line 7"/>
          <p:cNvSpPr>
            <a:spLocks noChangeShapeType="1"/>
          </p:cNvSpPr>
          <p:nvPr/>
        </p:nvSpPr>
        <p:spPr bwMode="auto">
          <a:xfrm>
            <a:off x="3419475" y="4581525"/>
            <a:ext cx="647700" cy="43180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60" name="Line 8"/>
          <p:cNvSpPr>
            <a:spLocks noChangeShapeType="1"/>
          </p:cNvSpPr>
          <p:nvPr/>
        </p:nvSpPr>
        <p:spPr bwMode="auto">
          <a:xfrm>
            <a:off x="3419475" y="4005263"/>
            <a:ext cx="719138" cy="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61" name="Text Box 9"/>
          <p:cNvSpPr txBox="1">
            <a:spLocks noChangeArrowheads="1"/>
          </p:cNvSpPr>
          <p:nvPr/>
        </p:nvSpPr>
        <p:spPr bwMode="auto">
          <a:xfrm>
            <a:off x="4787900" y="6329363"/>
            <a:ext cx="2863850" cy="366712"/>
          </a:xfrm>
          <a:prstGeom prst="rect">
            <a:avLst/>
          </a:prstGeom>
          <a:solidFill>
            <a:schemeClr val="bg1"/>
          </a:solidFill>
          <a:ln w="9525">
            <a:noFill/>
            <a:miter lim="800000"/>
            <a:headEnd/>
            <a:tailEnd/>
          </a:ln>
        </p:spPr>
        <p:txBody>
          <a:bodyPr wrap="none">
            <a:prstTxWarp prst="textNoShape">
              <a:avLst/>
            </a:prstTxWarp>
            <a:spAutoFit/>
          </a:bodyPr>
          <a:lstStyle/>
          <a:p>
            <a:r>
              <a:rPr lang="da-DK"/>
              <a:t>Linear geographic location</a:t>
            </a:r>
          </a:p>
        </p:txBody>
      </p:sp>
      <p:sp>
        <p:nvSpPr>
          <p:cNvPr id="23562" name="Text Box 10"/>
          <p:cNvSpPr txBox="1">
            <a:spLocks noChangeArrowheads="1"/>
          </p:cNvSpPr>
          <p:nvPr/>
        </p:nvSpPr>
        <p:spPr bwMode="auto">
          <a:xfrm>
            <a:off x="66675" y="6524625"/>
            <a:ext cx="3568700" cy="274638"/>
          </a:xfrm>
          <a:prstGeom prst="rect">
            <a:avLst/>
          </a:prstGeom>
          <a:noFill/>
          <a:ln w="9525">
            <a:noFill/>
            <a:miter lim="800000"/>
            <a:headEnd/>
            <a:tailEnd/>
          </a:ln>
        </p:spPr>
        <p:txBody>
          <a:bodyPr wrap="none">
            <a:prstTxWarp prst="textNoShape">
              <a:avLst/>
            </a:prstTxWarp>
            <a:spAutoFit/>
          </a:bodyPr>
          <a:lstStyle/>
          <a:p>
            <a:r>
              <a:rPr lang="da-DK" sz="1200"/>
              <a:t>Source: Borcard et al. (2002) Ecol.Model. 153:51+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3267" y="568957"/>
            <a:ext cx="8782917" cy="5612032"/>
          </a:xfrm>
          <a:prstGeom prst="rect">
            <a:avLst/>
          </a:prstGeom>
        </p:spPr>
      </p:pic>
      <p:pic>
        <p:nvPicPr>
          <p:cNvPr id="6" name="Picture 5"/>
          <p:cNvPicPr>
            <a:picLocks noChangeAspect="1"/>
          </p:cNvPicPr>
          <p:nvPr/>
        </p:nvPicPr>
        <p:blipFill>
          <a:blip r:embed="rId3"/>
          <a:stretch>
            <a:fillRect/>
          </a:stretch>
        </p:blipFill>
        <p:spPr>
          <a:xfrm>
            <a:off x="6052411" y="2225128"/>
            <a:ext cx="3012915" cy="4242509"/>
          </a:xfrm>
          <a:prstGeom prst="rect">
            <a:avLst/>
          </a:prstGeom>
        </p:spPr>
      </p:pic>
      <p:sp>
        <p:nvSpPr>
          <p:cNvPr id="2" name="TextBox 1"/>
          <p:cNvSpPr txBox="1"/>
          <p:nvPr/>
        </p:nvSpPr>
        <p:spPr>
          <a:xfrm>
            <a:off x="800100" y="217170"/>
            <a:ext cx="7669530" cy="461665"/>
          </a:xfrm>
          <a:prstGeom prst="rect">
            <a:avLst/>
          </a:prstGeom>
          <a:noFill/>
        </p:spPr>
        <p:txBody>
          <a:bodyPr wrap="square" rtlCol="0">
            <a:spAutoFit/>
          </a:bodyPr>
          <a:lstStyle/>
          <a:p>
            <a:r>
              <a:rPr lang="da-DK" sz="2400" dirty="0" smtClean="0"/>
              <a:t>Variation in </a:t>
            </a:r>
            <a:r>
              <a:rPr lang="da-DK" sz="2400" dirty="0" err="1" smtClean="0"/>
              <a:t>space</a:t>
            </a:r>
            <a:r>
              <a:rPr lang="da-DK" sz="2400" dirty="0" smtClean="0"/>
              <a:t> and time</a:t>
            </a:r>
            <a:endParaRPr lang="da-DK"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1519" y="960284"/>
            <a:ext cx="8648208" cy="543874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3530" y="1059891"/>
            <a:ext cx="8808069" cy="501748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063" y="52074"/>
            <a:ext cx="9056369" cy="679227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98500" y="963494"/>
            <a:ext cx="7747000" cy="5747380"/>
          </a:xfrm>
          <a:prstGeom prst="rect">
            <a:avLst/>
          </a:prstGeom>
        </p:spPr>
      </p:pic>
      <p:sp>
        <p:nvSpPr>
          <p:cNvPr id="4" name="Rectangle 3"/>
          <p:cNvSpPr/>
          <p:nvPr/>
        </p:nvSpPr>
        <p:spPr>
          <a:xfrm>
            <a:off x="698500" y="416051"/>
            <a:ext cx="3809231" cy="523220"/>
          </a:xfrm>
          <a:prstGeom prst="rect">
            <a:avLst/>
          </a:prstGeom>
        </p:spPr>
        <p:txBody>
          <a:bodyPr wrap="none">
            <a:spAutoFit/>
          </a:bodyPr>
          <a:lstStyle/>
          <a:p>
            <a:r>
              <a:rPr lang="en-US" sz="2800" dirty="0" smtClean="0"/>
              <a:t>Complexity through time</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2936" y="118531"/>
            <a:ext cx="8681734" cy="63944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59228"/>
            <a:ext cx="8754533" cy="526057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37965" y="1354092"/>
            <a:ext cx="3698983" cy="4690739"/>
          </a:xfrm>
          <a:prstGeom prst="rect">
            <a:avLst/>
          </a:prstGeom>
        </p:spPr>
      </p:pic>
      <p:sp>
        <p:nvSpPr>
          <p:cNvPr id="4" name="TextBox 3"/>
          <p:cNvSpPr txBox="1"/>
          <p:nvPr/>
        </p:nvSpPr>
        <p:spPr>
          <a:xfrm>
            <a:off x="1764459" y="359617"/>
            <a:ext cx="5383286" cy="369332"/>
          </a:xfrm>
          <a:prstGeom prst="rect">
            <a:avLst/>
          </a:prstGeom>
          <a:noFill/>
        </p:spPr>
        <p:txBody>
          <a:bodyPr wrap="square" rtlCol="0">
            <a:spAutoFit/>
          </a:bodyPr>
          <a:lstStyle/>
          <a:p>
            <a:r>
              <a:rPr lang="en-US" dirty="0" smtClean="0"/>
              <a:t>Three cheers for the British!</a:t>
            </a:r>
            <a:endParaRPr lang="en-US" dirty="0"/>
          </a:p>
        </p:txBody>
      </p:sp>
      <p:pic>
        <p:nvPicPr>
          <p:cNvPr id="5" name="Picture 4"/>
          <p:cNvPicPr>
            <a:picLocks noChangeAspect="1"/>
          </p:cNvPicPr>
          <p:nvPr/>
        </p:nvPicPr>
        <p:blipFill>
          <a:blip r:embed="rId3"/>
          <a:stretch>
            <a:fillRect/>
          </a:stretch>
        </p:blipFill>
        <p:spPr>
          <a:xfrm>
            <a:off x="4385394" y="1033897"/>
            <a:ext cx="4421448" cy="464716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04517" cy="6828388"/>
          </a:xfrm>
          <a:prstGeom prst="rect">
            <a:avLst/>
          </a:prstGeom>
        </p:spPr>
      </p:pic>
      <p:sp>
        <p:nvSpPr>
          <p:cNvPr id="3" name="TextBox 2"/>
          <p:cNvSpPr txBox="1"/>
          <p:nvPr/>
        </p:nvSpPr>
        <p:spPr>
          <a:xfrm>
            <a:off x="762000" y="190500"/>
            <a:ext cx="7696200" cy="461665"/>
          </a:xfrm>
          <a:prstGeom prst="rect">
            <a:avLst/>
          </a:prstGeom>
          <a:noFill/>
        </p:spPr>
        <p:txBody>
          <a:bodyPr wrap="square" rtlCol="0">
            <a:spAutoFit/>
          </a:bodyPr>
          <a:lstStyle/>
          <a:p>
            <a:r>
              <a:rPr lang="en-US" sz="2400" dirty="0" smtClean="0"/>
              <a:t>Past variation effects the present community</a:t>
            </a: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701675"/>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000" b="0" i="0" u="none" strike="noStrike" kern="0" cap="none" spc="0" normalizeH="0" baseline="0" smtClean="0">
                <a:ln>
                  <a:noFill/>
                </a:ln>
                <a:solidFill>
                  <a:schemeClr val="tx2"/>
                </a:solidFill>
                <a:effectLst/>
                <a:uLnTx/>
                <a:uFillTx/>
                <a:latin typeface="+mj-lt"/>
                <a:ea typeface="+mj-ea"/>
                <a:cs typeface="+mj-cs"/>
              </a:rPr>
              <a:t>Implications for regional structure and dynamics of populations and communities </a:t>
            </a:r>
            <a:endParaRPr kumimoji="0" lang="en-GB" sz="4000" b="0" i="0" u="none" strike="noStrike" kern="0" cap="none" spc="0" normalizeH="0" baseline="0">
              <a:ln>
                <a:noFill/>
              </a:ln>
              <a:solidFill>
                <a:schemeClr val="tx2"/>
              </a:solidFill>
              <a:effectLst/>
              <a:uLnTx/>
              <a:uFillTx/>
              <a:latin typeface="+mj-lt"/>
              <a:ea typeface="+mj-ea"/>
              <a:cs typeface="+mj-cs"/>
            </a:endParaRPr>
          </a:p>
        </p:txBody>
      </p:sp>
      <p:sp>
        <p:nvSpPr>
          <p:cNvPr id="3" name="Rectangle 3"/>
          <p:cNvSpPr txBox="1">
            <a:spLocks noChangeArrowheads="1"/>
          </p:cNvSpPr>
          <p:nvPr/>
        </p:nvSpPr>
        <p:spPr bwMode="auto">
          <a:xfrm>
            <a:off x="457200" y="2565400"/>
            <a:ext cx="8435975" cy="4032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solidFill>
                  <a:schemeClr val="tx1"/>
                </a:solidFill>
                <a:effectLst/>
                <a:uLnTx/>
                <a:uFillTx/>
                <a:latin typeface="+mn-lt"/>
                <a:ea typeface="+mn-ea"/>
                <a:cs typeface="+mn-cs"/>
              </a:rPr>
              <a:t>Environmental gradients/trends</a:t>
            </a: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0" lang="en-GB" sz="2800" b="0" i="0" u="none" strike="noStrike" kern="0" cap="none" spc="0" normalizeH="0" baseline="0" noProof="0" dirty="0" smtClean="0">
                <a:ln>
                  <a:noFill/>
                </a:ln>
                <a:solidFill>
                  <a:schemeClr val="tx1"/>
                </a:solidFill>
                <a:effectLst/>
                <a:uLnTx/>
                <a:uFillTx/>
                <a:latin typeface="+mn-lt"/>
                <a:ea typeface="+mn-ea"/>
                <a:cs typeface="+mn-cs"/>
              </a:rPr>
              <a:t>		</a:t>
            </a:r>
            <a:r>
              <a:rPr kumimoji="0" lang="en-GB" sz="3600" b="1" i="0" u="none" strike="noStrike" kern="0" cap="none" spc="0" normalizeH="0" baseline="0" noProof="0" dirty="0" smtClean="0">
                <a:ln>
                  <a:noFill/>
                </a:ln>
                <a:solidFill>
                  <a:schemeClr val="tx1"/>
                </a:solidFill>
                <a:effectLst/>
                <a:uLnTx/>
                <a:uFillTx/>
                <a:latin typeface="+mn-lt"/>
                <a:ea typeface="+mn-ea"/>
                <a:cs typeface="+mn-cs"/>
              </a:rPr>
              <a:t>↓</a:t>
            </a:r>
            <a:endParaRPr kumimoji="0" lang="en-GB"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solidFill>
                  <a:schemeClr val="tx1"/>
                </a:solidFill>
                <a:effectLst/>
                <a:uLnTx/>
                <a:uFillTx/>
                <a:latin typeface="+mn-lt"/>
                <a:ea typeface="+mn-ea"/>
                <a:cs typeface="+mn-cs"/>
              </a:rPr>
              <a:t>Spatial </a:t>
            </a:r>
            <a:r>
              <a:rPr lang="en-GB" sz="2800" kern="0" dirty="0" smtClean="0"/>
              <a:t>heterogeneity </a:t>
            </a:r>
            <a:r>
              <a:rPr kumimoji="0" lang="en-GB" sz="2800" b="0" i="0" u="none" strike="noStrike" kern="0" cap="none" spc="0" normalizeH="0" baseline="0" noProof="0" dirty="0" smtClean="0">
                <a:ln>
                  <a:noFill/>
                </a:ln>
                <a:solidFill>
                  <a:schemeClr val="tx1"/>
                </a:solidFill>
                <a:effectLst/>
                <a:uLnTx/>
                <a:uFillTx/>
                <a:latin typeface="+mn-lt"/>
                <a:ea typeface="+mn-ea"/>
                <a:cs typeface="+mn-cs"/>
              </a:rPr>
              <a:t>in structure/dynamics</a:t>
            </a:r>
          </a:p>
          <a:p>
            <a:pPr marL="342900" marR="0" lvl="0" indent="-342900" algn="l" defTabSz="914400" rtl="0" eaLnBrk="1" fontAlgn="base" latinLnBrk="0" hangingPunct="1">
              <a:lnSpc>
                <a:spcPct val="90000"/>
              </a:lnSpc>
              <a:spcBef>
                <a:spcPct val="20000"/>
              </a:spcBef>
              <a:spcAft>
                <a:spcPct val="0"/>
              </a:spcAft>
              <a:buClrTx/>
              <a:buSzTx/>
              <a:buFontTx/>
              <a:buNone/>
              <a:tabLst/>
              <a:defRPr/>
            </a:pPr>
            <a:endParaRPr kumimoji="0" lang="en-GB"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solidFill>
                  <a:schemeClr val="tx1"/>
                </a:solidFill>
                <a:effectLst/>
                <a:uLnTx/>
                <a:uFillTx/>
                <a:latin typeface="+mn-lt"/>
                <a:ea typeface="+mn-ea"/>
                <a:cs typeface="+mn-cs"/>
              </a:rPr>
              <a:t>Environmental patchiness</a:t>
            </a:r>
          </a:p>
          <a:p>
            <a:pPr marL="342900" marR="0" lvl="0" indent="-342900" algn="l" defTabSz="914400" rtl="0" eaLnBrk="1" fontAlgn="base" latinLnBrk="0" hangingPunct="1">
              <a:lnSpc>
                <a:spcPct val="90000"/>
              </a:lnSpc>
              <a:spcBef>
                <a:spcPct val="20000"/>
              </a:spcBef>
              <a:spcAft>
                <a:spcPct val="0"/>
              </a:spcAft>
              <a:buClrTx/>
              <a:buSzTx/>
              <a:buFontTx/>
              <a:buNone/>
              <a:tabLst/>
              <a:defRPr/>
            </a:pPr>
            <a:r>
              <a:rPr kumimoji="0" lang="en-GB" sz="2800" b="0" i="0" u="none" strike="noStrike" kern="0" cap="none" spc="0" normalizeH="0" baseline="0" noProof="0" dirty="0" smtClean="0">
                <a:ln>
                  <a:noFill/>
                </a:ln>
                <a:solidFill>
                  <a:schemeClr val="tx1"/>
                </a:solidFill>
                <a:effectLst/>
                <a:uLnTx/>
                <a:uFillTx/>
                <a:latin typeface="+mn-lt"/>
                <a:ea typeface="+mn-ea"/>
                <a:cs typeface="+mn-cs"/>
              </a:rPr>
              <a:t>		</a:t>
            </a:r>
            <a:r>
              <a:rPr kumimoji="0" lang="en-GB" sz="3600" b="1"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solidFill>
                  <a:schemeClr val="tx1"/>
                </a:solidFill>
                <a:effectLst/>
                <a:uLnTx/>
                <a:uFillTx/>
                <a:latin typeface="+mn-lt"/>
                <a:ea typeface="+mn-ea"/>
                <a:cs typeface="+mn-cs"/>
              </a:rPr>
              <a:t>”Island </a:t>
            </a:r>
            <a:r>
              <a:rPr kumimoji="0" lang="en-GB" sz="2800" b="0" i="0" u="none" strike="noStrike" kern="0" cap="none" spc="0" normalizeH="0" baseline="0" noProof="0" dirty="0" err="1" smtClean="0">
                <a:ln>
                  <a:noFill/>
                </a:ln>
                <a:solidFill>
                  <a:schemeClr val="tx1"/>
                </a:solidFill>
                <a:effectLst/>
                <a:uLnTx/>
                <a:uFillTx/>
                <a:latin typeface="+mn-lt"/>
                <a:ea typeface="+mn-ea"/>
                <a:cs typeface="+mn-cs"/>
              </a:rPr>
              <a:t>biogeographic</a:t>
            </a:r>
            <a:r>
              <a:rPr kumimoji="0" lang="en-GB" sz="2800" b="0" i="0" u="none" strike="noStrike" kern="0" cap="none" spc="0" normalizeH="0" baseline="0" noProof="0" dirty="0" smtClean="0">
                <a:ln>
                  <a:noFill/>
                </a:ln>
                <a:solidFill>
                  <a:schemeClr val="tx1"/>
                </a:solidFill>
                <a:effectLst/>
                <a:uLnTx/>
                <a:uFillTx/>
                <a:latin typeface="+mn-lt"/>
                <a:ea typeface="+mn-ea"/>
                <a:cs typeface="+mn-cs"/>
              </a:rPr>
              <a:t>” effects</a:t>
            </a: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en-GB" sz="2400" b="0" i="0" u="none" strike="noStrike" kern="0" cap="none" spc="0" normalizeH="0" baseline="0" noProof="0" dirty="0" smtClean="0">
                <a:ln>
                  <a:noFill/>
                </a:ln>
                <a:solidFill>
                  <a:schemeClr val="tx1"/>
                </a:solidFill>
                <a:effectLst/>
                <a:uLnTx/>
                <a:uFillTx/>
                <a:latin typeface="+mn-lt"/>
                <a:ea typeface="+mn-ea"/>
                <a:cs typeface="+mn-cs"/>
              </a:rPr>
              <a:t>Dispersal + Extinction / Area + Isolation effects</a:t>
            </a:r>
            <a:endParaRPr kumimoji="0" lang="en-GB"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3999"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links the different communities?</a:t>
            </a:r>
            <a:endParaRPr lang="en-US" dirty="0"/>
          </a:p>
        </p:txBody>
      </p:sp>
      <p:sp>
        <p:nvSpPr>
          <p:cNvPr id="3" name="Content Placeholder 2"/>
          <p:cNvSpPr>
            <a:spLocks noGrp="1"/>
          </p:cNvSpPr>
          <p:nvPr>
            <p:ph idx="1"/>
          </p:nvPr>
        </p:nvSpPr>
        <p:spPr/>
        <p:txBody>
          <a:bodyPr/>
          <a:lstStyle/>
          <a:p>
            <a:endParaRPr lang="en-US" dirty="0" smtClean="0"/>
          </a:p>
          <a:p>
            <a:r>
              <a:rPr lang="en-US" sz="4800" dirty="0" smtClean="0"/>
              <a:t>Dispersal</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1524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z="3400" b="1" kern="0" noProof="0" dirty="0" smtClean="0">
                <a:solidFill>
                  <a:srgbClr val="000000"/>
                </a:solidFill>
                <a:latin typeface="Times New Roman" pitchFamily="-84" charset="0"/>
                <a:ea typeface="+mj-ea"/>
                <a:cs typeface="+mj-cs"/>
              </a:rPr>
              <a:t>Freshwater </a:t>
            </a:r>
            <a:r>
              <a:rPr lang="en-GB" sz="3400" b="1" kern="0" dirty="0" smtClean="0">
                <a:solidFill>
                  <a:srgbClr val="000000"/>
                </a:solidFill>
                <a:latin typeface="Times New Roman" pitchFamily="-84" charset="0"/>
                <a:ea typeface="+mj-ea"/>
                <a:cs typeface="+mj-cs"/>
              </a:rPr>
              <a:t>dispersal mechanisms</a:t>
            </a:r>
            <a:endParaRPr kumimoji="0" lang="en-GB" sz="3400" b="0" i="0" u="none" strike="noStrike" kern="0" cap="none" spc="0" normalizeH="0" baseline="0" noProof="0" dirty="0">
              <a:ln>
                <a:noFill/>
              </a:ln>
              <a:solidFill>
                <a:srgbClr val="000000"/>
              </a:solidFill>
              <a:effectLst/>
              <a:uLnTx/>
              <a:uFillTx/>
              <a:latin typeface="+mj-lt"/>
              <a:ea typeface="+mj-ea"/>
              <a:cs typeface="+mj-cs"/>
            </a:endParaRPr>
          </a:p>
        </p:txBody>
      </p:sp>
      <p:sp>
        <p:nvSpPr>
          <p:cNvPr id="3" name="Rectangle 3"/>
          <p:cNvSpPr txBox="1">
            <a:spLocks noChangeArrowheads="1"/>
          </p:cNvSpPr>
          <p:nvPr/>
        </p:nvSpPr>
        <p:spPr bwMode="auto">
          <a:xfrm>
            <a:off x="457200" y="12954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effectLst/>
                <a:uLnTx/>
                <a:uFillTx/>
                <a:latin typeface="Times New Roman" pitchFamily="-84" charset="0"/>
                <a:ea typeface="+mn-ea"/>
                <a:cs typeface="+mn-cs"/>
              </a:rPr>
              <a:t>Transport of </a:t>
            </a:r>
            <a:r>
              <a:rPr kumimoji="0" lang="en-GB" sz="2800" b="0" i="0" u="none" strike="noStrike" kern="0" cap="none" spc="0" normalizeH="0" baseline="0" noProof="0" dirty="0" err="1" smtClean="0">
                <a:ln>
                  <a:noFill/>
                </a:ln>
                <a:effectLst/>
                <a:uLnTx/>
                <a:uFillTx/>
                <a:latin typeface="Times New Roman" pitchFamily="-84" charset="0"/>
                <a:ea typeface="+mn-ea"/>
                <a:cs typeface="+mn-cs"/>
              </a:rPr>
              <a:t>diaspores</a:t>
            </a:r>
            <a:r>
              <a:rPr kumimoji="0" lang="en-GB" sz="2800" b="0" i="0" u="none" strike="noStrike" kern="0" cap="none" spc="0" normalizeH="0" baseline="0" noProof="0" dirty="0" smtClean="0">
                <a:ln>
                  <a:noFill/>
                </a:ln>
                <a:effectLst/>
                <a:uLnTx/>
                <a:uFillTx/>
                <a:latin typeface="Times New Roman" pitchFamily="-84" charset="0"/>
                <a:ea typeface="+mn-ea"/>
                <a:cs typeface="+mn-cs"/>
              </a:rPr>
              <a:t> via water</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GB" sz="2800" b="0" i="0" u="none" strike="noStrike" kern="0" cap="none" spc="0" normalizeH="0" baseline="0" noProof="0" dirty="0" smtClean="0">
              <a:ln>
                <a:noFill/>
              </a:ln>
              <a:effectLst/>
              <a:uLnTx/>
              <a:uFillTx/>
              <a:latin typeface="Times New Roman" pitchFamily="-84" charset="0"/>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effectLst/>
                <a:uLnTx/>
                <a:uFillTx/>
                <a:latin typeface="Times New Roman" pitchFamily="-84" charset="0"/>
                <a:ea typeface="+mn-ea"/>
                <a:cs typeface="+mn-cs"/>
              </a:rPr>
              <a:t>Thought to be most important mechanism for plant dispersal - especially in riverine environments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GB" sz="2800" b="0" i="0" u="none" strike="noStrike" kern="0" cap="none" spc="0" normalizeH="0" baseline="0" noProof="0" dirty="0" smtClean="0">
              <a:ln>
                <a:noFill/>
              </a:ln>
              <a:effectLst/>
              <a:uLnTx/>
              <a:uFillTx/>
              <a:latin typeface="Times New Roman" pitchFamily="-84" charset="0"/>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sz="2800" b="0" i="0" u="none" strike="noStrike" kern="0" cap="none" spc="0" normalizeH="0" baseline="0" noProof="0" dirty="0" smtClean="0">
                <a:ln>
                  <a:noFill/>
                </a:ln>
                <a:effectLst/>
                <a:uLnTx/>
                <a:uFillTx/>
                <a:latin typeface="Times New Roman" pitchFamily="-84" charset="0"/>
                <a:ea typeface="+mn-ea"/>
                <a:cs typeface="+mn-cs"/>
              </a:rPr>
              <a:t>Key controls over </a:t>
            </a:r>
            <a:r>
              <a:rPr kumimoji="0" lang="en-GB" sz="2800" b="0" i="0" u="none" strike="noStrike" kern="0" cap="none" spc="0" normalizeH="0" baseline="0" noProof="0" dirty="0" err="1" smtClean="0">
                <a:ln>
                  <a:noFill/>
                </a:ln>
                <a:effectLst/>
                <a:uLnTx/>
                <a:uFillTx/>
                <a:latin typeface="Times New Roman" pitchFamily="-84" charset="0"/>
                <a:ea typeface="+mn-ea"/>
                <a:cs typeface="+mn-cs"/>
              </a:rPr>
              <a:t>hydrochary</a:t>
            </a:r>
            <a:endParaRPr kumimoji="0" lang="en-GB" sz="2800" b="0" i="0" u="none" strike="noStrike" kern="0" cap="none" spc="0" normalizeH="0" baseline="0" noProof="0" dirty="0" smtClean="0">
              <a:ln>
                <a:noFill/>
              </a:ln>
              <a:effectLst/>
              <a:uLnTx/>
              <a:uFillTx/>
              <a:latin typeface="Times New Roman" pitchFamily="-84" charset="0"/>
              <a:ea typeface="+mn-ea"/>
              <a:cs typeface="+mn-cs"/>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sz="2400" b="0" i="0" u="none" strike="noStrike" kern="0" cap="none" spc="0" normalizeH="0" baseline="0" noProof="0" dirty="0" smtClean="0">
                <a:ln>
                  <a:noFill/>
                </a:ln>
                <a:effectLst/>
                <a:uLnTx/>
                <a:uFillTx/>
                <a:latin typeface="Times New Roman" pitchFamily="-84" charset="0"/>
                <a:ea typeface="+mn-ea"/>
                <a:cs typeface="+mn-cs"/>
              </a:rPr>
              <a:t>buoyancy - varies enormously between species - but most seeds sink quickly</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sz="2400" b="0" i="0" u="none" strike="noStrike" kern="0" cap="none" spc="0" normalizeH="0" baseline="0" noProof="0" dirty="0" smtClean="0">
                <a:ln>
                  <a:noFill/>
                </a:ln>
                <a:effectLst/>
                <a:uLnTx/>
                <a:uFillTx/>
                <a:latin typeface="Times New Roman" pitchFamily="-84" charset="0"/>
                <a:ea typeface="+mn-ea"/>
                <a:cs typeface="+mn-cs"/>
              </a:rPr>
              <a:t>currents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sz="2400" b="0" i="0" u="none" strike="noStrike" kern="0" cap="none" spc="0" normalizeH="0" baseline="0" noProof="0" dirty="0" smtClean="0">
                <a:ln>
                  <a:noFill/>
                </a:ln>
                <a:effectLst/>
                <a:uLnTx/>
                <a:uFillTx/>
                <a:latin typeface="Times New Roman" pitchFamily="-84" charset="0"/>
                <a:ea typeface="+mn-ea"/>
                <a:cs typeface="+mn-cs"/>
              </a:rPr>
              <a:t>fragmented nature of aquatic landscape - see </a:t>
            </a:r>
            <a:br>
              <a:rPr kumimoji="0" lang="en-GB" sz="2400" b="0" i="0" u="none" strike="noStrike" kern="0" cap="none" spc="0" normalizeH="0" baseline="0" noProof="0" dirty="0" smtClean="0">
                <a:ln>
                  <a:noFill/>
                </a:ln>
                <a:effectLst/>
                <a:uLnTx/>
                <a:uFillTx/>
                <a:latin typeface="Times New Roman" pitchFamily="-84" charset="0"/>
                <a:ea typeface="+mn-ea"/>
                <a:cs typeface="+mn-cs"/>
              </a:rPr>
            </a:br>
            <a:r>
              <a:rPr kumimoji="0" lang="en-GB" sz="2400" b="0" i="0" u="none" strike="noStrike" kern="0" cap="none" spc="0" normalizeH="0" baseline="0" noProof="0" dirty="0" err="1" smtClean="0">
                <a:ln>
                  <a:noFill/>
                </a:ln>
                <a:effectLst/>
                <a:uLnTx/>
                <a:uFillTx/>
                <a:latin typeface="Times New Roman" pitchFamily="-84" charset="0"/>
                <a:ea typeface="+mn-ea"/>
                <a:cs typeface="+mn-cs"/>
              </a:rPr>
              <a:t>Andersson</a:t>
            </a:r>
            <a:r>
              <a:rPr kumimoji="0" lang="en-GB" sz="2400" b="0" i="0" u="none" strike="noStrike" kern="0" cap="none" spc="0" normalizeH="0" baseline="0" noProof="0" dirty="0" smtClean="0">
                <a:ln>
                  <a:noFill/>
                </a:ln>
                <a:effectLst/>
                <a:uLnTx/>
                <a:uFillTx/>
                <a:latin typeface="Times New Roman" pitchFamily="-84" charset="0"/>
                <a:ea typeface="+mn-ea"/>
                <a:cs typeface="+mn-cs"/>
              </a:rPr>
              <a:t> (2000)</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GB"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llavplants"/>
          <p:cNvPicPr>
            <a:picLocks noChangeAspect="1" noChangeArrowheads="1"/>
          </p:cNvPicPr>
          <p:nvPr/>
        </p:nvPicPr>
        <p:blipFill>
          <a:blip r:embed="rId2"/>
          <a:srcRect/>
          <a:stretch>
            <a:fillRect/>
          </a:stretch>
        </p:blipFill>
        <p:spPr bwMode="auto">
          <a:xfrm>
            <a:off x="152400" y="381000"/>
            <a:ext cx="8991600" cy="59817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uphar_lutea"/>
          <p:cNvPicPr>
            <a:picLocks noChangeAspect="1" noChangeArrowheads="1"/>
          </p:cNvPicPr>
          <p:nvPr/>
        </p:nvPicPr>
        <p:blipFill>
          <a:blip r:embed="rId2"/>
          <a:srcRect/>
          <a:stretch>
            <a:fillRect/>
          </a:stretch>
        </p:blipFill>
        <p:spPr bwMode="auto">
          <a:xfrm>
            <a:off x="152400" y="163513"/>
            <a:ext cx="3538538" cy="2655887"/>
          </a:xfrm>
          <a:prstGeom prst="rect">
            <a:avLst/>
          </a:prstGeom>
          <a:noFill/>
        </p:spPr>
      </p:pic>
      <p:sp>
        <p:nvSpPr>
          <p:cNvPr id="3" name="Text Box 3"/>
          <p:cNvSpPr txBox="1">
            <a:spLocks noChangeArrowheads="1"/>
          </p:cNvSpPr>
          <p:nvPr/>
        </p:nvSpPr>
        <p:spPr bwMode="auto">
          <a:xfrm>
            <a:off x="152400" y="2971800"/>
            <a:ext cx="3668713" cy="457200"/>
          </a:xfrm>
          <a:prstGeom prst="rect">
            <a:avLst/>
          </a:prstGeom>
          <a:noFill/>
          <a:ln w="9525">
            <a:noFill/>
            <a:miter lim="800000"/>
            <a:headEnd/>
            <a:tailEnd/>
          </a:ln>
          <a:effectLst/>
        </p:spPr>
        <p:txBody>
          <a:bodyPr wrap="none">
            <a:prstTxWarp prst="textNoShape">
              <a:avLst/>
            </a:prstTxWarp>
            <a:spAutoFit/>
          </a:bodyPr>
          <a:lstStyle/>
          <a:p>
            <a:pPr algn="ctr" eaLnBrk="0" hangingPunct="0"/>
            <a:r>
              <a:rPr lang="en-US" sz="2400" i="1">
                <a:solidFill>
                  <a:srgbClr val="FF9900"/>
                </a:solidFill>
                <a:latin typeface="Times New Roman" pitchFamily="-84" charset="0"/>
              </a:rPr>
              <a:t>Nuphar lutea</a:t>
            </a:r>
            <a:r>
              <a:rPr lang="en-US" sz="2400">
                <a:solidFill>
                  <a:srgbClr val="FF9900"/>
                </a:solidFill>
                <a:latin typeface="Times New Roman" pitchFamily="-84" charset="0"/>
              </a:rPr>
              <a:t> - brandy bottle</a:t>
            </a:r>
            <a:endParaRPr lang="en-US" sz="2400">
              <a:solidFill>
                <a:srgbClr val="FFCC00"/>
              </a:solidFill>
              <a:latin typeface="Times New Roman" pitchFamily="-84" charset="0"/>
            </a:endParaRPr>
          </a:p>
        </p:txBody>
      </p:sp>
      <p:sp>
        <p:nvSpPr>
          <p:cNvPr id="4" name="Text Box 4"/>
          <p:cNvSpPr txBox="1">
            <a:spLocks noChangeArrowheads="1"/>
          </p:cNvSpPr>
          <p:nvPr/>
        </p:nvSpPr>
        <p:spPr bwMode="auto">
          <a:xfrm>
            <a:off x="457200" y="3921125"/>
            <a:ext cx="8482761" cy="3046988"/>
          </a:xfrm>
          <a:prstGeom prst="rect">
            <a:avLst/>
          </a:prstGeom>
          <a:noFill/>
          <a:ln w="9525">
            <a:noFill/>
            <a:miter lim="800000"/>
            <a:headEnd/>
            <a:tailEnd/>
          </a:ln>
          <a:effectLst/>
        </p:spPr>
        <p:txBody>
          <a:bodyPr wrap="none">
            <a:prstTxWarp prst="textNoShape">
              <a:avLst/>
            </a:prstTxWarp>
            <a:spAutoFit/>
          </a:bodyPr>
          <a:lstStyle/>
          <a:p>
            <a:r>
              <a:rPr lang="en-GB" sz="2400" dirty="0">
                <a:solidFill>
                  <a:schemeClr val="bg1"/>
                </a:solidFill>
                <a:latin typeface="Times New Roman" pitchFamily="-84" charset="0"/>
              </a:rPr>
              <a:t>- </a:t>
            </a:r>
            <a:r>
              <a:rPr lang="en-GB" sz="2400" dirty="0">
                <a:solidFill>
                  <a:srgbClr val="000000"/>
                </a:solidFill>
                <a:latin typeface="Times New Roman" pitchFamily="-84" charset="0"/>
              </a:rPr>
              <a:t>With few exceptions seeds of water plants sink quickly</a:t>
            </a:r>
          </a:p>
          <a:p>
            <a:endParaRPr lang="en-GB" sz="2400" dirty="0">
              <a:solidFill>
                <a:srgbClr val="000000"/>
              </a:solidFill>
              <a:latin typeface="Times New Roman" pitchFamily="-84" charset="0"/>
            </a:endParaRPr>
          </a:p>
          <a:p>
            <a:r>
              <a:rPr lang="en-GB" sz="2400" dirty="0">
                <a:solidFill>
                  <a:srgbClr val="000000"/>
                </a:solidFill>
                <a:latin typeface="Times New Roman" pitchFamily="-84" charset="0"/>
              </a:rPr>
              <a:t>- But temporary buoyancy has been observed</a:t>
            </a:r>
          </a:p>
          <a:p>
            <a:endParaRPr lang="en-GB" sz="2400" dirty="0">
              <a:solidFill>
                <a:srgbClr val="000000"/>
              </a:solidFill>
              <a:latin typeface="Times New Roman" pitchFamily="-84" charset="0"/>
            </a:endParaRPr>
          </a:p>
          <a:p>
            <a:r>
              <a:rPr lang="en-GB" sz="2400" dirty="0">
                <a:solidFill>
                  <a:srgbClr val="000000"/>
                </a:solidFill>
                <a:latin typeface="Times New Roman" pitchFamily="-84" charset="0"/>
              </a:rPr>
              <a:t>- Key importance of rafting plant debris after plant die-back - seeds</a:t>
            </a:r>
          </a:p>
          <a:p>
            <a:r>
              <a:rPr lang="en-GB" sz="2400" dirty="0">
                <a:solidFill>
                  <a:srgbClr val="000000"/>
                </a:solidFill>
                <a:latin typeface="Times New Roman" pitchFamily="-84" charset="0"/>
              </a:rPr>
              <a:t>may still be attached to inflorescence or indeed whole plants</a:t>
            </a:r>
          </a:p>
          <a:p>
            <a:endParaRPr lang="en-GB" sz="2400" dirty="0">
              <a:solidFill>
                <a:srgbClr val="000000"/>
              </a:solidFill>
              <a:latin typeface="Times New Roman" pitchFamily="-84" charset="0"/>
            </a:endParaRPr>
          </a:p>
          <a:p>
            <a:endParaRPr lang="en-GB" sz="2400" dirty="0">
              <a:solidFill>
                <a:srgbClr val="000000"/>
              </a:solidFill>
              <a:latin typeface="Times New Roman" pitchFamily="-84" charset="0"/>
            </a:endParaRPr>
          </a:p>
        </p:txBody>
      </p:sp>
      <p:pic>
        <p:nvPicPr>
          <p:cNvPr id="5" name="Picture 5" descr="potamogeton_polygonifolius"/>
          <p:cNvPicPr>
            <a:picLocks noChangeAspect="1" noChangeArrowheads="1"/>
          </p:cNvPicPr>
          <p:nvPr/>
        </p:nvPicPr>
        <p:blipFill>
          <a:blip r:embed="rId3"/>
          <a:srcRect/>
          <a:stretch>
            <a:fillRect/>
          </a:stretch>
        </p:blipFill>
        <p:spPr bwMode="auto">
          <a:xfrm>
            <a:off x="4800600" y="152400"/>
            <a:ext cx="4267200" cy="3408363"/>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Potamogeton-line4"/>
          <p:cNvPicPr>
            <a:picLocks noChangeAspect="1" noChangeArrowheads="1"/>
          </p:cNvPicPr>
          <p:nvPr/>
        </p:nvPicPr>
        <p:blipFill>
          <a:blip r:embed="rId3"/>
          <a:srcRect/>
          <a:stretch>
            <a:fillRect/>
          </a:stretch>
        </p:blipFill>
        <p:spPr bwMode="auto">
          <a:xfrm>
            <a:off x="6038114" y="812799"/>
            <a:ext cx="2083535" cy="2968625"/>
          </a:xfrm>
          <a:prstGeom prst="rect">
            <a:avLst/>
          </a:prstGeom>
          <a:noFill/>
        </p:spPr>
      </p:pic>
      <p:pic>
        <p:nvPicPr>
          <p:cNvPr id="3" name="Picture 9" descr="duck"/>
          <p:cNvPicPr>
            <a:picLocks noChangeAspect="1" noChangeArrowheads="1"/>
          </p:cNvPicPr>
          <p:nvPr/>
        </p:nvPicPr>
        <p:blipFill>
          <a:blip r:embed="rId4"/>
          <a:srcRect/>
          <a:stretch>
            <a:fillRect/>
          </a:stretch>
        </p:blipFill>
        <p:spPr bwMode="auto">
          <a:xfrm>
            <a:off x="6044510" y="4097719"/>
            <a:ext cx="2718490" cy="2039555"/>
          </a:xfrm>
          <a:prstGeom prst="rect">
            <a:avLst/>
          </a:prstGeom>
          <a:noFill/>
        </p:spPr>
      </p:pic>
      <p:pic>
        <p:nvPicPr>
          <p:cNvPr id="4" name="Picture 13" descr="swans"/>
          <p:cNvPicPr>
            <a:picLocks noChangeAspect="1" noChangeArrowheads="1"/>
          </p:cNvPicPr>
          <p:nvPr/>
        </p:nvPicPr>
        <p:blipFill>
          <a:blip r:embed="rId5"/>
          <a:srcRect/>
          <a:stretch>
            <a:fillRect/>
          </a:stretch>
        </p:blipFill>
        <p:spPr bwMode="auto">
          <a:xfrm>
            <a:off x="598488" y="812800"/>
            <a:ext cx="4278312" cy="5715000"/>
          </a:xfrm>
          <a:prstGeom prst="rect">
            <a:avLst/>
          </a:prstGeom>
          <a:noFill/>
        </p:spPr>
      </p:pic>
      <p:sp>
        <p:nvSpPr>
          <p:cNvPr id="5" name="Text Box 14"/>
          <p:cNvSpPr txBox="1">
            <a:spLocks noChangeArrowheads="1"/>
          </p:cNvSpPr>
          <p:nvPr/>
        </p:nvSpPr>
        <p:spPr bwMode="auto">
          <a:xfrm>
            <a:off x="5080000" y="6137275"/>
            <a:ext cx="3775217" cy="523220"/>
          </a:xfrm>
          <a:prstGeom prst="rect">
            <a:avLst/>
          </a:prstGeom>
          <a:noFill/>
          <a:ln w="9525">
            <a:noFill/>
            <a:miter lim="800000"/>
            <a:headEnd/>
            <a:tailEnd/>
          </a:ln>
          <a:effectLst/>
        </p:spPr>
        <p:txBody>
          <a:bodyPr wrap="none">
            <a:prstTxWarp prst="textNoShape">
              <a:avLst/>
            </a:prstTxWarp>
            <a:spAutoFit/>
          </a:bodyPr>
          <a:lstStyle/>
          <a:p>
            <a:r>
              <a:rPr lang="en-GB" sz="2800" b="1" dirty="0">
                <a:solidFill>
                  <a:srgbClr val="000000"/>
                </a:solidFill>
                <a:latin typeface="Times New Roman" pitchFamily="-84" charset="0"/>
              </a:rPr>
              <a:t>Active animal dispersal </a:t>
            </a:r>
            <a:endParaRPr lang="en-GB" sz="2800" dirty="0">
              <a:solidFill>
                <a:srgbClr val="000000"/>
              </a:solidFill>
              <a:latin typeface="Times New Roman" pitchFamily="-84" charset="0"/>
            </a:endParaRPr>
          </a:p>
        </p:txBody>
      </p:sp>
      <p:sp>
        <p:nvSpPr>
          <p:cNvPr id="6" name="TextBox 5"/>
          <p:cNvSpPr txBox="1"/>
          <p:nvPr/>
        </p:nvSpPr>
        <p:spPr>
          <a:xfrm>
            <a:off x="914400" y="203200"/>
            <a:ext cx="7207249" cy="584776"/>
          </a:xfrm>
          <a:prstGeom prst="rect">
            <a:avLst/>
          </a:prstGeom>
          <a:noFill/>
        </p:spPr>
        <p:txBody>
          <a:bodyPr wrap="square" rtlCol="0">
            <a:spAutoFit/>
          </a:bodyPr>
          <a:lstStyle/>
          <a:p>
            <a:r>
              <a:rPr lang="en-US" sz="3200" dirty="0" err="1" smtClean="0"/>
              <a:t>Endozoochory</a:t>
            </a:r>
            <a:endParaRPr lang="en-US"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 dispersal</a:t>
            </a:r>
            <a:endParaRPr lang="en-US" dirty="0"/>
          </a:p>
        </p:txBody>
      </p:sp>
      <p:pic>
        <p:nvPicPr>
          <p:cNvPr id="3" name="Picture 2" descr="12-Wind-woolly-Typha"/>
          <p:cNvPicPr>
            <a:picLocks noChangeAspect="1" noChangeArrowheads="1"/>
          </p:cNvPicPr>
          <p:nvPr/>
        </p:nvPicPr>
        <p:blipFill>
          <a:blip r:embed="rId2"/>
          <a:srcRect/>
          <a:stretch>
            <a:fillRect/>
          </a:stretch>
        </p:blipFill>
        <p:spPr bwMode="auto">
          <a:xfrm>
            <a:off x="846666" y="1998614"/>
            <a:ext cx="4325985" cy="4325985"/>
          </a:xfrm>
          <a:prstGeom prst="rect">
            <a:avLst/>
          </a:prstGeom>
          <a:noFill/>
        </p:spPr>
      </p:pic>
      <p:sp>
        <p:nvSpPr>
          <p:cNvPr id="4" name="Text Box 3"/>
          <p:cNvSpPr txBox="1">
            <a:spLocks noChangeArrowheads="1"/>
          </p:cNvSpPr>
          <p:nvPr/>
        </p:nvSpPr>
        <p:spPr bwMode="auto">
          <a:xfrm>
            <a:off x="5740400" y="1998614"/>
            <a:ext cx="2200244" cy="3539431"/>
          </a:xfrm>
          <a:prstGeom prst="rect">
            <a:avLst/>
          </a:prstGeom>
          <a:noFill/>
          <a:ln w="9525">
            <a:noFill/>
            <a:miter lim="800000"/>
            <a:headEnd/>
            <a:tailEnd/>
          </a:ln>
          <a:effectLst/>
        </p:spPr>
        <p:txBody>
          <a:bodyPr wrap="square">
            <a:prstTxWarp prst="textNoShape">
              <a:avLst/>
            </a:prstTxWarp>
            <a:spAutoFit/>
          </a:bodyPr>
          <a:lstStyle/>
          <a:p>
            <a:r>
              <a:rPr lang="en-GB" sz="2800" i="1" dirty="0" err="1">
                <a:solidFill>
                  <a:srgbClr val="FF9900"/>
                </a:solidFill>
                <a:latin typeface="Times New Roman" pitchFamily="-84" charset="0"/>
              </a:rPr>
              <a:t>Typha</a:t>
            </a:r>
            <a:endParaRPr lang="en-GB" sz="2800" dirty="0">
              <a:solidFill>
                <a:srgbClr val="FF9900"/>
              </a:solidFill>
              <a:latin typeface="Times New Roman" pitchFamily="-84" charset="0"/>
            </a:endParaRPr>
          </a:p>
          <a:p>
            <a:endParaRPr lang="en-GB" sz="2800" dirty="0">
              <a:solidFill>
                <a:srgbClr val="FF9900"/>
              </a:solidFill>
              <a:latin typeface="Times New Roman" pitchFamily="-84" charset="0"/>
            </a:endParaRPr>
          </a:p>
          <a:p>
            <a:r>
              <a:rPr lang="en-GB" sz="2800" dirty="0">
                <a:solidFill>
                  <a:srgbClr val="FF9900"/>
                </a:solidFill>
                <a:latin typeface="Times New Roman" pitchFamily="-84" charset="0"/>
              </a:rPr>
              <a:t>wind-dispersed</a:t>
            </a:r>
          </a:p>
          <a:p>
            <a:endParaRPr lang="en-GB" sz="2800" dirty="0">
              <a:solidFill>
                <a:srgbClr val="FF9900"/>
              </a:solidFill>
              <a:latin typeface="Times New Roman" pitchFamily="-84" charset="0"/>
            </a:endParaRPr>
          </a:p>
          <a:p>
            <a:r>
              <a:rPr lang="en-GB" sz="2800" dirty="0">
                <a:solidFill>
                  <a:srgbClr val="FF9900"/>
                </a:solidFill>
                <a:latin typeface="Times New Roman" pitchFamily="-84" charset="0"/>
              </a:rPr>
              <a:t>leads to long-range</a:t>
            </a:r>
          </a:p>
          <a:p>
            <a:r>
              <a:rPr lang="en-GB" sz="2800" dirty="0">
                <a:solidFill>
                  <a:srgbClr val="FF9900"/>
                </a:solidFill>
                <a:latin typeface="Times New Roman" pitchFamily="-84" charset="0"/>
              </a:rPr>
              <a:t>dispersal</a:t>
            </a:r>
            <a:endParaRPr lang="en-GB" sz="2400" dirty="0">
              <a:latin typeface="Times New Roman" pitchFamily="-8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baseline="30000" dirty="0" smtClean="0"/>
              <a:t>(Freshwater) dispersal: What do we know? </a:t>
            </a:r>
            <a:endParaRPr lang="en-US" dirty="0"/>
          </a:p>
        </p:txBody>
      </p:sp>
      <p:sp>
        <p:nvSpPr>
          <p:cNvPr id="3" name="Content Placeholder 2"/>
          <p:cNvSpPr>
            <a:spLocks noGrp="1"/>
          </p:cNvSpPr>
          <p:nvPr>
            <p:ph idx="1"/>
          </p:nvPr>
        </p:nvSpPr>
        <p:spPr/>
        <p:txBody>
          <a:bodyPr/>
          <a:lstStyle/>
          <a:p>
            <a:r>
              <a:rPr lang="en-US" dirty="0" smtClean="0"/>
              <a:t>Rates ??</a:t>
            </a:r>
          </a:p>
          <a:p>
            <a:r>
              <a:rPr lang="en-US" dirty="0" smtClean="0"/>
              <a:t>Extent??</a:t>
            </a:r>
          </a:p>
          <a:p>
            <a:r>
              <a:rPr lang="en-US" dirty="0" smtClean="0"/>
              <a:t>Variable in space/time and between and within groups </a:t>
            </a:r>
          </a:p>
          <a:p>
            <a:r>
              <a:rPr lang="en-US" dirty="0" smtClean="0"/>
              <a:t>Direct measurements very difficult – meaningful?</a:t>
            </a:r>
          </a:p>
          <a:p>
            <a:r>
              <a:rPr lang="en-US" dirty="0" smtClean="0"/>
              <a:t>Indirect methods have generally been </a:t>
            </a:r>
            <a:r>
              <a:rPr lang="en-US" dirty="0" err="1" smtClean="0"/>
              <a:t>prefered</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b="1" dirty="0" smtClean="0"/>
              <a:t>Genetic consequences of the </a:t>
            </a:r>
            <a:r>
              <a:rPr lang="en-GB" sz="2400" b="1" dirty="0" err="1" smtClean="0"/>
              <a:t>metapopulation</a:t>
            </a:r>
            <a:r>
              <a:rPr lang="en-GB" sz="2400" b="1" dirty="0" smtClean="0"/>
              <a:t> biology of a </a:t>
            </a:r>
            <a:r>
              <a:rPr lang="en-GB" sz="2400" b="1" dirty="0" err="1" smtClean="0"/>
              <a:t>facultatively</a:t>
            </a:r>
            <a:r>
              <a:rPr lang="en-GB" sz="2400" b="1" dirty="0" smtClean="0"/>
              <a:t> sexual freshwater invertebrate</a:t>
            </a:r>
          </a:p>
        </p:txBody>
      </p:sp>
      <p:pic>
        <p:nvPicPr>
          <p:cNvPr id="2051" name="Picture 2"/>
          <p:cNvPicPr>
            <a:picLocks noChangeAspect="1" noChangeArrowheads="1"/>
          </p:cNvPicPr>
          <p:nvPr/>
        </p:nvPicPr>
        <p:blipFill>
          <a:blip r:embed="rId3" cstate="print"/>
          <a:srcRect/>
          <a:stretch>
            <a:fillRect/>
          </a:stretch>
        </p:blipFill>
        <p:spPr bwMode="auto">
          <a:xfrm>
            <a:off x="908639" y="1424309"/>
            <a:ext cx="3222382" cy="2946240"/>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dirty="0" smtClean="0">
                <a:solidFill>
                  <a:srgbClr val="000000"/>
                </a:solidFill>
              </a:rPr>
              <a:t>Freeland et al . 2001 Journal </a:t>
            </a:r>
            <a:r>
              <a:rPr lang="en-GB" sz="1000" b="1" dirty="0">
                <a:solidFill>
                  <a:srgbClr val="000000"/>
                </a:solidFill>
              </a:rPr>
              <a:t>of Evolutionary Biology</a:t>
            </a:r>
            <a:r>
              <a:rPr lang="en-GB" sz="1000" dirty="0">
                <a:solidFill>
                  <a:srgbClr val="000000"/>
                </a:solidFill>
              </a:rPr>
              <a:t/>
            </a:r>
            <a:br>
              <a:rPr lang="en-GB" sz="1000" dirty="0">
                <a:solidFill>
                  <a:srgbClr val="000000"/>
                </a:solidFill>
              </a:rPr>
            </a:br>
            <a:r>
              <a:rPr lang="en-GB" sz="1000" dirty="0">
                <a:solidFill>
                  <a:srgbClr val="000000"/>
                </a:solidFill>
                <a:hlinkClick r:id="rId5"/>
              </a:rPr>
              <a:t>Volume 13, Issue 3, </a:t>
            </a:r>
            <a:r>
              <a:rPr lang="en-GB" sz="1000" dirty="0">
                <a:solidFill>
                  <a:srgbClr val="000000"/>
                </a:solidFill>
              </a:rPr>
              <a:t>pages </a:t>
            </a:r>
            <a:r>
              <a:rPr lang="en-GB" sz="1000" dirty="0" smtClean="0">
                <a:solidFill>
                  <a:srgbClr val="000000"/>
                </a:solidFill>
              </a:rPr>
              <a:t>383-395</a:t>
            </a:r>
            <a:endParaRPr lang="en-GB" sz="1000" dirty="0">
              <a:solidFill>
                <a:srgbClr val="000000"/>
              </a:solidFill>
              <a:hlinkClick r:id="rId6"/>
            </a:endParaRPr>
          </a:p>
        </p:txBody>
      </p:sp>
      <p:pic>
        <p:nvPicPr>
          <p:cNvPr id="6" name="Picture 5"/>
          <p:cNvPicPr>
            <a:picLocks noChangeAspect="1"/>
          </p:cNvPicPr>
          <p:nvPr/>
        </p:nvPicPr>
        <p:blipFill>
          <a:blip r:embed="rId7"/>
          <a:stretch>
            <a:fillRect/>
          </a:stretch>
        </p:blipFill>
        <p:spPr>
          <a:xfrm>
            <a:off x="424801" y="4471560"/>
            <a:ext cx="4800452" cy="1589927"/>
          </a:xfrm>
          <a:prstGeom prst="rect">
            <a:avLst/>
          </a:prstGeom>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9588" y="1424309"/>
            <a:ext cx="4112274" cy="2419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52561" y="4058058"/>
            <a:ext cx="320040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baseline="30000" dirty="0" smtClean="0"/>
              <a:t>Dispersal: What do we know?</a:t>
            </a:r>
            <a:r>
              <a:rPr lang="en-US" dirty="0" smtClean="0"/>
              <a:t/>
            </a:r>
            <a:br>
              <a:rPr lang="en-US" dirty="0" smtClean="0"/>
            </a:br>
            <a:r>
              <a:rPr lang="en-US" dirty="0" smtClean="0"/>
              <a:t>(freshwater again)</a:t>
            </a:r>
            <a:endParaRPr lang="en-US" dirty="0"/>
          </a:p>
        </p:txBody>
      </p:sp>
      <p:sp>
        <p:nvSpPr>
          <p:cNvPr id="3" name="Content Placeholder 2"/>
          <p:cNvSpPr>
            <a:spLocks noGrp="1"/>
          </p:cNvSpPr>
          <p:nvPr>
            <p:ph idx="1"/>
          </p:nvPr>
        </p:nvSpPr>
        <p:spPr/>
        <p:txBody>
          <a:bodyPr/>
          <a:lstStyle/>
          <a:p>
            <a:endParaRPr lang="en-US" b="1" baseline="30000" dirty="0" smtClean="0"/>
          </a:p>
          <a:p>
            <a:r>
              <a:rPr lang="en-US" b="1" baseline="30000" dirty="0" smtClean="0"/>
              <a:t>No dispersal limitation (De Meester et al. 2002) =&gt; dispersal potential?</a:t>
            </a:r>
          </a:p>
          <a:p>
            <a:endParaRPr lang="en-US" b="1" baseline="30000" dirty="0" smtClean="0"/>
          </a:p>
          <a:p>
            <a:r>
              <a:rPr lang="en-US" b="1" baseline="30000" dirty="0" smtClean="0"/>
              <a:t>Dispersal limiting (</a:t>
            </a:r>
            <a:r>
              <a:rPr lang="en-US" b="1" baseline="30000" dirty="0" err="1" smtClean="0"/>
              <a:t>Bohonak</a:t>
            </a:r>
            <a:r>
              <a:rPr lang="en-US" b="1" baseline="30000" dirty="0" smtClean="0"/>
              <a:t> and Jenkins 2003) =&gt; actual dispersal?</a:t>
            </a:r>
            <a:endParaRPr lang="en-US" dirty="0"/>
          </a:p>
        </p:txBody>
      </p:sp>
      <p:sp>
        <p:nvSpPr>
          <p:cNvPr id="5" name="TextBox 4"/>
          <p:cNvSpPr txBox="1"/>
          <p:nvPr/>
        </p:nvSpPr>
        <p:spPr>
          <a:xfrm>
            <a:off x="1219200" y="3853765"/>
            <a:ext cx="6007100" cy="646331"/>
          </a:xfrm>
          <a:prstGeom prst="rect">
            <a:avLst/>
          </a:prstGeom>
          <a:noFill/>
        </p:spPr>
        <p:txBody>
          <a:bodyPr wrap="square" rtlCol="0">
            <a:spAutoFit/>
          </a:bodyPr>
          <a:lstStyle/>
          <a:p>
            <a:r>
              <a:rPr lang="en-US" dirty="0" smtClean="0"/>
              <a:t>Think of the organisms/ecosystems you work with. Is there any good data on dispersal rates? Limitation? Actual dispersion?</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98500" y="1428889"/>
            <a:ext cx="6411022" cy="4380865"/>
          </a:xfrm>
          <a:prstGeom prst="rect">
            <a:avLst/>
          </a:prstGeom>
        </p:spPr>
      </p:pic>
      <p:sp>
        <p:nvSpPr>
          <p:cNvPr id="4" name="Rectangle 3"/>
          <p:cNvSpPr/>
          <p:nvPr/>
        </p:nvSpPr>
        <p:spPr>
          <a:xfrm>
            <a:off x="698500" y="6145936"/>
            <a:ext cx="7848600" cy="461665"/>
          </a:xfrm>
          <a:prstGeom prst="rect">
            <a:avLst/>
          </a:prstGeom>
        </p:spPr>
        <p:txBody>
          <a:bodyPr wrap="square">
            <a:spAutoFit/>
          </a:bodyPr>
          <a:lstStyle/>
          <a:p>
            <a:r>
              <a:rPr lang="en-US" sz="1200" dirty="0" smtClean="0"/>
              <a:t>KELM, D. H., WIESNER, K. R. and HELVERSEN, O. </a:t>
            </a:r>
            <a:r>
              <a:rPr lang="en-US" sz="1200" dirty="0" err="1" smtClean="0"/>
              <a:t>v</a:t>
            </a:r>
            <a:r>
              <a:rPr lang="en-US" sz="1200" dirty="0" smtClean="0"/>
              <a:t>. (2008), Effects of Artificial Roosts for </a:t>
            </a:r>
            <a:r>
              <a:rPr lang="en-US" sz="1200" dirty="0" err="1" smtClean="0"/>
              <a:t>Frugivorous</a:t>
            </a:r>
            <a:r>
              <a:rPr lang="en-US" sz="1200" dirty="0" smtClean="0"/>
              <a:t> Bats on Seed Dispersal in a </a:t>
            </a:r>
            <a:r>
              <a:rPr lang="en-US" sz="1200" dirty="0" err="1" smtClean="0"/>
              <a:t>Neotropical</a:t>
            </a:r>
            <a:r>
              <a:rPr lang="en-US" sz="1200" dirty="0" smtClean="0"/>
              <a:t> Forest Pasture Mosaic. Conservation Biology, 22: 733–741.</a:t>
            </a:r>
            <a:endParaRPr lang="en-US" sz="1200" dirty="0"/>
          </a:p>
        </p:txBody>
      </p:sp>
      <p:sp>
        <p:nvSpPr>
          <p:cNvPr id="5" name="TextBox 4"/>
          <p:cNvSpPr txBox="1"/>
          <p:nvPr/>
        </p:nvSpPr>
        <p:spPr>
          <a:xfrm>
            <a:off x="991552" y="323057"/>
            <a:ext cx="5481386" cy="369332"/>
          </a:xfrm>
          <a:prstGeom prst="rect">
            <a:avLst/>
          </a:prstGeom>
          <a:noFill/>
        </p:spPr>
        <p:txBody>
          <a:bodyPr wrap="square" rtlCol="0">
            <a:spAutoFit/>
          </a:bodyPr>
          <a:lstStyle/>
          <a:p>
            <a:r>
              <a:rPr lang="en-US" dirty="0" smtClean="0"/>
              <a:t>Terrestrial examples – bats in </a:t>
            </a:r>
            <a:r>
              <a:rPr lang="en-US" dirty="0" err="1" smtClean="0"/>
              <a:t>neotropical</a:t>
            </a:r>
            <a:r>
              <a:rPr lang="en-US" dirty="0" smtClean="0"/>
              <a:t> forests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6765" y="431800"/>
            <a:ext cx="4334934" cy="3251200"/>
          </a:xfrm>
          <a:prstGeom prst="rect">
            <a:avLst/>
          </a:prstGeom>
        </p:spPr>
      </p:pic>
      <p:sp>
        <p:nvSpPr>
          <p:cNvPr id="3" name="TextBox 2"/>
          <p:cNvSpPr txBox="1"/>
          <p:nvPr/>
        </p:nvSpPr>
        <p:spPr>
          <a:xfrm>
            <a:off x="838200" y="3895635"/>
            <a:ext cx="2489200" cy="461665"/>
          </a:xfrm>
          <a:prstGeom prst="rect">
            <a:avLst/>
          </a:prstGeom>
          <a:noFill/>
        </p:spPr>
        <p:txBody>
          <a:bodyPr wrap="square" rtlCol="0">
            <a:spAutoFit/>
          </a:bodyPr>
          <a:lstStyle/>
          <a:p>
            <a:r>
              <a:rPr lang="en-US" sz="2400" dirty="0" smtClean="0"/>
              <a:t>Who did this?</a:t>
            </a:r>
            <a:endParaRPr lang="en-US" sz="2400" dirty="0"/>
          </a:p>
        </p:txBody>
      </p:sp>
      <p:pic>
        <p:nvPicPr>
          <p:cNvPr id="4" name="Picture 3"/>
          <p:cNvPicPr>
            <a:picLocks noChangeAspect="1"/>
          </p:cNvPicPr>
          <p:nvPr/>
        </p:nvPicPr>
        <p:blipFill>
          <a:blip r:embed="rId3"/>
          <a:stretch>
            <a:fillRect/>
          </a:stretch>
        </p:blipFill>
        <p:spPr>
          <a:xfrm>
            <a:off x="2946400" y="2022385"/>
            <a:ext cx="5943600" cy="3746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551188" y="1778000"/>
            <a:ext cx="5814812" cy="3263900"/>
          </a:xfrm>
          <a:prstGeom prst="rect">
            <a:avLst/>
          </a:prstGeom>
          <a:noFill/>
        </p:spPr>
      </p:pic>
      <p:sp>
        <p:nvSpPr>
          <p:cNvPr id="4099" name="Text Box 3"/>
          <p:cNvSpPr txBox="1">
            <a:spLocks noChangeArrowheads="1"/>
          </p:cNvSpPr>
          <p:nvPr/>
        </p:nvSpPr>
        <p:spPr bwMode="auto">
          <a:xfrm>
            <a:off x="482600" y="5041900"/>
            <a:ext cx="7620000" cy="707886"/>
          </a:xfrm>
          <a:prstGeom prst="rect">
            <a:avLst/>
          </a:prstGeom>
          <a:noFill/>
          <a:ln w="9525">
            <a:noFill/>
            <a:miter lim="800000"/>
            <a:headEnd/>
            <a:tailEnd/>
          </a:ln>
          <a:effectLst/>
        </p:spPr>
        <p:txBody>
          <a:bodyPr>
            <a:prstTxWarp prst="textNoShape">
              <a:avLst/>
            </a:prstTxWarp>
            <a:spAutoFit/>
          </a:bodyPr>
          <a:lstStyle/>
          <a:p>
            <a:pPr eaLnBrk="1" hangingPunct="1"/>
            <a:r>
              <a:rPr lang="en-US" sz="2000" dirty="0"/>
              <a:t>Fig. 2   Body size to home range relationships for selected mammalian forest seed dispersers in the Congo </a:t>
            </a:r>
            <a:r>
              <a:rPr lang="en-US" sz="2000" dirty="0" smtClean="0"/>
              <a:t>Basin</a:t>
            </a:r>
            <a:endParaRPr lang="en-US" sz="2000" dirty="0"/>
          </a:p>
        </p:txBody>
      </p:sp>
      <p:sp>
        <p:nvSpPr>
          <p:cNvPr id="4100" name="Text Box 4"/>
          <p:cNvSpPr txBox="1">
            <a:spLocks noChangeArrowheads="1"/>
          </p:cNvSpPr>
          <p:nvPr/>
        </p:nvSpPr>
        <p:spPr bwMode="auto">
          <a:xfrm>
            <a:off x="482600" y="5969000"/>
            <a:ext cx="7620000" cy="523220"/>
          </a:xfrm>
          <a:prstGeom prst="rect">
            <a:avLst/>
          </a:prstGeom>
          <a:noFill/>
          <a:ln w="9525">
            <a:noFill/>
            <a:miter lim="800000"/>
            <a:headEnd/>
            <a:tailEnd/>
          </a:ln>
          <a:effectLst/>
        </p:spPr>
        <p:txBody>
          <a:bodyPr>
            <a:prstTxWarp prst="textNoShape">
              <a:avLst/>
            </a:prstTxWarp>
            <a:spAutoFit/>
          </a:bodyPr>
          <a:lstStyle/>
          <a:p>
            <a:r>
              <a:rPr lang="en-US" sz="1400" dirty="0" smtClean="0"/>
              <a:t>Campos</a:t>
            </a:r>
            <a:r>
              <a:rPr lang="en-US" sz="1400" dirty="0"/>
              <a:t>-</a:t>
            </a:r>
            <a:r>
              <a:rPr lang="en-US" sz="1400" dirty="0" err="1" smtClean="0"/>
              <a:t>Arceiz</a:t>
            </a:r>
            <a:r>
              <a:rPr lang="en-US" sz="1400" dirty="0" smtClean="0"/>
              <a:t> &amp; Blake. </a:t>
            </a:r>
            <a:r>
              <a:rPr lang="en-US" sz="1400" dirty="0" err="1" smtClean="0"/>
              <a:t>Acta</a:t>
            </a:r>
            <a:r>
              <a:rPr lang="en-US" sz="1400" dirty="0" smtClean="0"/>
              <a:t> </a:t>
            </a:r>
            <a:r>
              <a:rPr lang="en-US" sz="1400" dirty="0" err="1" smtClean="0"/>
              <a:t>Oecologica</a:t>
            </a:r>
            <a:r>
              <a:rPr lang="en-US" sz="1400" dirty="0" smtClean="0"/>
              <a:t> Volume 37, Issue 6 2011 542 - 553</a:t>
            </a:r>
          </a:p>
          <a:p>
            <a:pPr eaLnBrk="1" hangingPunct="1"/>
            <a:endParaRPr lang="en-US" sz="1400" dirty="0"/>
          </a:p>
        </p:txBody>
      </p:sp>
      <p:sp>
        <p:nvSpPr>
          <p:cNvPr id="8" name="Text Box 5"/>
          <p:cNvSpPr txBox="1">
            <a:spLocks noChangeArrowheads="1"/>
          </p:cNvSpPr>
          <p:nvPr/>
        </p:nvSpPr>
        <p:spPr bwMode="auto">
          <a:xfrm>
            <a:off x="482600" y="673100"/>
            <a:ext cx="7620000" cy="400110"/>
          </a:xfrm>
          <a:prstGeom prst="rect">
            <a:avLst/>
          </a:prstGeom>
          <a:noFill/>
          <a:ln w="9525">
            <a:noFill/>
            <a:miter lim="800000"/>
            <a:headEnd/>
            <a:tailEnd/>
          </a:ln>
          <a:effectLst/>
        </p:spPr>
        <p:txBody>
          <a:bodyPr>
            <a:prstTxWarp prst="textNoShape">
              <a:avLst/>
            </a:prstTxWarp>
            <a:spAutoFit/>
          </a:bodyPr>
          <a:lstStyle/>
          <a:p>
            <a:pPr eaLnBrk="1" hangingPunct="1"/>
            <a:r>
              <a:rPr lang="en-US" sz="2000" b="1" dirty="0" smtClean="0"/>
              <a:t>Mega-gardeners </a:t>
            </a:r>
            <a:r>
              <a:rPr lang="en-US" sz="2000" b="1" dirty="0"/>
              <a:t>of the </a:t>
            </a:r>
            <a:r>
              <a:rPr lang="en-US" sz="2000" b="1" dirty="0" smtClean="0"/>
              <a:t>forest </a:t>
            </a:r>
            <a:r>
              <a:rPr lang="en-US" sz="2000" b="1" dirty="0"/>
              <a:t>– the role of elephants in seed dispersal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191787" y="1433017"/>
            <a:ext cx="8807499" cy="2893325"/>
          </a:xfrm>
          <a:prstGeom prst="rect">
            <a:avLst/>
          </a:prstGeom>
          <a:noFill/>
        </p:spPr>
      </p:pic>
      <p:sp>
        <p:nvSpPr>
          <p:cNvPr id="4099" name="Text Box 3"/>
          <p:cNvSpPr txBox="1">
            <a:spLocks noChangeArrowheads="1"/>
          </p:cNvSpPr>
          <p:nvPr/>
        </p:nvSpPr>
        <p:spPr bwMode="auto">
          <a:xfrm>
            <a:off x="635000" y="4528032"/>
            <a:ext cx="7620000" cy="1015663"/>
          </a:xfrm>
          <a:prstGeom prst="rect">
            <a:avLst/>
          </a:prstGeom>
          <a:noFill/>
          <a:ln w="9525">
            <a:noFill/>
            <a:miter lim="800000"/>
            <a:headEnd/>
            <a:tailEnd/>
          </a:ln>
          <a:effectLst/>
        </p:spPr>
        <p:txBody>
          <a:bodyPr>
            <a:prstTxWarp prst="textNoShape">
              <a:avLst/>
            </a:prstTxWarp>
            <a:spAutoFit/>
          </a:bodyPr>
          <a:lstStyle/>
          <a:p>
            <a:pPr eaLnBrk="1" hangingPunct="1"/>
            <a:r>
              <a:rPr lang="en-US" sz="2000" dirty="0"/>
              <a:t>Fig. 3   Presence of seeds, number of species, and number of tree species in the dung of Asian, African forest, and African savannah elephants.</a:t>
            </a:r>
          </a:p>
        </p:txBody>
      </p:sp>
      <p:sp>
        <p:nvSpPr>
          <p:cNvPr id="8" name="Text Box 4"/>
          <p:cNvSpPr txBox="1">
            <a:spLocks noChangeArrowheads="1"/>
          </p:cNvSpPr>
          <p:nvPr/>
        </p:nvSpPr>
        <p:spPr bwMode="auto">
          <a:xfrm>
            <a:off x="482600" y="5969000"/>
            <a:ext cx="7620000" cy="523220"/>
          </a:xfrm>
          <a:prstGeom prst="rect">
            <a:avLst/>
          </a:prstGeom>
          <a:noFill/>
          <a:ln w="9525">
            <a:noFill/>
            <a:miter lim="800000"/>
            <a:headEnd/>
            <a:tailEnd/>
          </a:ln>
          <a:effectLst/>
        </p:spPr>
        <p:txBody>
          <a:bodyPr>
            <a:prstTxWarp prst="textNoShape">
              <a:avLst/>
            </a:prstTxWarp>
            <a:spAutoFit/>
          </a:bodyPr>
          <a:lstStyle/>
          <a:p>
            <a:r>
              <a:rPr lang="en-US" sz="1400" dirty="0" smtClean="0"/>
              <a:t>Campos</a:t>
            </a:r>
            <a:r>
              <a:rPr lang="en-US" sz="1400" dirty="0"/>
              <a:t>-</a:t>
            </a:r>
            <a:r>
              <a:rPr lang="en-US" sz="1400" dirty="0" err="1" smtClean="0"/>
              <a:t>Arceiz</a:t>
            </a:r>
            <a:r>
              <a:rPr lang="en-US" sz="1400" dirty="0" smtClean="0"/>
              <a:t> &amp; Blake. </a:t>
            </a:r>
            <a:r>
              <a:rPr lang="en-US" sz="1400" dirty="0" err="1" smtClean="0"/>
              <a:t>Acta</a:t>
            </a:r>
            <a:r>
              <a:rPr lang="en-US" sz="1400" dirty="0" smtClean="0"/>
              <a:t> </a:t>
            </a:r>
            <a:r>
              <a:rPr lang="en-US" sz="1400" dirty="0" err="1" smtClean="0"/>
              <a:t>Oecologica</a:t>
            </a:r>
            <a:r>
              <a:rPr lang="en-US" sz="1400" dirty="0" smtClean="0"/>
              <a:t> Volume 37, Issue 6 2011 542 - 553</a:t>
            </a:r>
          </a:p>
          <a:p>
            <a:pPr eaLnBrk="1" hangingPunct="1"/>
            <a:endParaRPr lang="en-US" sz="1400" dirty="0"/>
          </a:p>
        </p:txBody>
      </p:sp>
      <p:sp>
        <p:nvSpPr>
          <p:cNvPr id="9" name="Text Box 5"/>
          <p:cNvSpPr txBox="1">
            <a:spLocks noChangeArrowheads="1"/>
          </p:cNvSpPr>
          <p:nvPr/>
        </p:nvSpPr>
        <p:spPr bwMode="auto">
          <a:xfrm>
            <a:off x="482600" y="673100"/>
            <a:ext cx="7620000" cy="400110"/>
          </a:xfrm>
          <a:prstGeom prst="rect">
            <a:avLst/>
          </a:prstGeom>
          <a:noFill/>
          <a:ln w="9525">
            <a:noFill/>
            <a:miter lim="800000"/>
            <a:headEnd/>
            <a:tailEnd/>
          </a:ln>
          <a:effectLst/>
        </p:spPr>
        <p:txBody>
          <a:bodyPr>
            <a:prstTxWarp prst="textNoShape">
              <a:avLst/>
            </a:prstTxWarp>
            <a:spAutoFit/>
          </a:bodyPr>
          <a:lstStyle/>
          <a:p>
            <a:pPr eaLnBrk="1" hangingPunct="1"/>
            <a:r>
              <a:rPr lang="en-US" sz="2000" b="1" dirty="0" smtClean="0"/>
              <a:t>Mega gardeners </a:t>
            </a:r>
            <a:r>
              <a:rPr lang="en-US" sz="2000" b="1" dirty="0"/>
              <a:t>of the </a:t>
            </a:r>
            <a:r>
              <a:rPr lang="en-US" sz="2000" b="1" dirty="0" smtClean="0"/>
              <a:t>forest </a:t>
            </a:r>
            <a:r>
              <a:rPr lang="en-US" sz="2000" b="1" dirty="0"/>
              <a:t>– the role of elephants in seed dispersal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279384"/>
            <a:ext cx="8228160" cy="724396"/>
          </a:xfrm>
        </p:spPr>
        <p:txBody>
          <a:bodyPr tIns="12801">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800" b="1" dirty="0" smtClean="0"/>
              <a:t>Ecological and evolutionary significance of dispersal (by freshwater invertebrates)</a:t>
            </a:r>
          </a:p>
        </p:txBody>
      </p:sp>
      <p:pic>
        <p:nvPicPr>
          <p:cNvPr id="2051" name="Picture 2"/>
          <p:cNvPicPr>
            <a:picLocks noChangeAspect="1" noChangeArrowheads="1"/>
          </p:cNvPicPr>
          <p:nvPr/>
        </p:nvPicPr>
        <p:blipFill>
          <a:blip r:embed="rId3" cstate="print"/>
          <a:srcRect/>
          <a:stretch>
            <a:fillRect/>
          </a:stretch>
        </p:blipFill>
        <p:spPr bwMode="auto">
          <a:xfrm>
            <a:off x="2311401" y="1270480"/>
            <a:ext cx="4056280" cy="4738233"/>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dirty="0" smtClean="0">
                <a:solidFill>
                  <a:srgbClr val="000000"/>
                </a:solidFill>
              </a:rPr>
              <a:t/>
            </a:r>
            <a:br>
              <a:rPr lang="en-GB" sz="1000" dirty="0" smtClean="0">
                <a:solidFill>
                  <a:srgbClr val="000000"/>
                </a:solidFill>
              </a:rPr>
            </a:br>
            <a:r>
              <a:rPr lang="en-US" sz="1400" b="1" dirty="0" err="1" smtClean="0"/>
              <a:t>Bohonak</a:t>
            </a:r>
            <a:r>
              <a:rPr lang="en-US" sz="1400" b="1" dirty="0" smtClean="0"/>
              <a:t> and Jenkins 2003 </a:t>
            </a:r>
            <a:r>
              <a:rPr lang="en-GB" sz="1400" dirty="0" smtClean="0">
                <a:solidFill>
                  <a:srgbClr val="000000"/>
                </a:solidFill>
              </a:rPr>
              <a:t>Ecology Letters </a:t>
            </a:r>
            <a:r>
              <a:rPr lang="en-GB" sz="1400" dirty="0" smtClean="0">
                <a:solidFill>
                  <a:srgbClr val="000000"/>
                </a:solidFill>
                <a:hlinkClick r:id="rId5"/>
              </a:rPr>
              <a:t>Volume 6</a:t>
            </a:r>
            <a:r>
              <a:rPr lang="en-GB" sz="1400" dirty="0">
                <a:solidFill>
                  <a:srgbClr val="000000"/>
                </a:solidFill>
                <a:hlinkClick r:id="rId5"/>
              </a:rPr>
              <a:t>, Issue 8, </a:t>
            </a:r>
            <a:r>
              <a:rPr lang="en-GB" sz="1400" dirty="0">
                <a:solidFill>
                  <a:srgbClr val="000000"/>
                </a:solidFill>
              </a:rPr>
              <a:t>pages 783-</a:t>
            </a:r>
            <a:r>
              <a:rPr lang="en-GB" sz="1400" dirty="0" smtClean="0">
                <a:solidFill>
                  <a:srgbClr val="000000"/>
                </a:solidFill>
              </a:rPr>
              <a:t>796.</a:t>
            </a:r>
            <a:endParaRPr lang="en-GB" sz="1400" dirty="0">
              <a:solidFill>
                <a:srgbClr val="000000"/>
              </a:solidFill>
              <a:hlinkClick r:id="rId6"/>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6"/>
          <p:cNvSpPr>
            <a:spLocks noGrp="1"/>
          </p:cNvSpPr>
          <p:nvPr>
            <p:ph type="sldNum" sz="quarter" idx="12"/>
          </p:nvPr>
        </p:nvSpPr>
        <p:spPr>
          <a:noFill/>
        </p:spPr>
        <p:txBody>
          <a:bodyPr/>
          <a:lstStyle/>
          <a:p>
            <a:fld id="{90589A4A-017F-3E4D-9161-3BE182D176EC}" type="slidenum">
              <a:rPr lang="da-DK" smtClean="0">
                <a:latin typeface="Arial" pitchFamily="-84" charset="0"/>
                <a:ea typeface="Arial" pitchFamily="-84" charset="0"/>
                <a:cs typeface="Arial" pitchFamily="-84" charset="0"/>
              </a:rPr>
              <a:pPr/>
              <a:t>43</a:t>
            </a:fld>
            <a:endParaRPr lang="da-DK" smtClean="0">
              <a:latin typeface="Arial" pitchFamily="-84" charset="0"/>
              <a:ea typeface="Arial" pitchFamily="-84" charset="0"/>
              <a:cs typeface="Arial" pitchFamily="-84" charset="0"/>
            </a:endParaRPr>
          </a:p>
        </p:txBody>
      </p:sp>
      <p:sp>
        <p:nvSpPr>
          <p:cNvPr id="40963" name="Rectangle 2"/>
          <p:cNvSpPr>
            <a:spLocks noGrp="1" noChangeArrowheads="1"/>
          </p:cNvSpPr>
          <p:nvPr>
            <p:ph type="title"/>
          </p:nvPr>
        </p:nvSpPr>
        <p:spPr/>
        <p:txBody>
          <a:bodyPr/>
          <a:lstStyle/>
          <a:p>
            <a:pPr eaLnBrk="1" hangingPunct="1"/>
            <a:r>
              <a:rPr lang="da-DK" sz="4000"/>
              <a:t>Metapopulations</a:t>
            </a:r>
          </a:p>
        </p:txBody>
      </p:sp>
      <p:sp>
        <p:nvSpPr>
          <p:cNvPr id="40964" name="Rectangle 4"/>
          <p:cNvSpPr>
            <a:spLocks noGrp="1" noChangeArrowheads="1"/>
          </p:cNvSpPr>
          <p:nvPr>
            <p:ph type="body" sz="half" idx="2"/>
          </p:nvPr>
        </p:nvSpPr>
        <p:spPr>
          <a:xfrm>
            <a:off x="323850" y="1341438"/>
            <a:ext cx="8569325" cy="4967287"/>
          </a:xfrm>
        </p:spPr>
        <p:txBody>
          <a:bodyPr/>
          <a:lstStyle/>
          <a:p>
            <a:pPr eaLnBrk="1" hangingPunct="1">
              <a:lnSpc>
                <a:spcPct val="90000"/>
              </a:lnSpc>
            </a:pPr>
            <a:r>
              <a:rPr lang="da-DK" sz="2400"/>
              <a:t>Moderately fragemented habitat (U &gt; S)</a:t>
            </a:r>
          </a:p>
          <a:p>
            <a:pPr eaLnBrk="1" hangingPunct="1">
              <a:lnSpc>
                <a:spcPct val="90000"/>
              </a:lnSpc>
            </a:pPr>
            <a:r>
              <a:rPr lang="da-DK" sz="2400"/>
              <a:t>Strict definition: Series of local populations, existing on discrete habitat patches (sites) linked by dispersal, resulting in colonization of sites vacated by stochastic extinction events</a:t>
            </a:r>
          </a:p>
          <a:p>
            <a:pPr eaLnBrk="1" hangingPunct="1">
              <a:lnSpc>
                <a:spcPct val="90000"/>
              </a:lnSpc>
            </a:pPr>
            <a:r>
              <a:rPr lang="da-DK" sz="2400"/>
              <a:t>Broad definition: Regional processes (I+E) important.</a:t>
            </a:r>
          </a:p>
          <a:p>
            <a:pPr eaLnBrk="1" hangingPunct="1">
              <a:lnSpc>
                <a:spcPct val="90000"/>
              </a:lnSpc>
            </a:pPr>
            <a:r>
              <a:rPr lang="da-DK" sz="2400"/>
              <a:t>Assumptions:</a:t>
            </a:r>
          </a:p>
          <a:p>
            <a:pPr lvl="1" eaLnBrk="1" hangingPunct="1">
              <a:lnSpc>
                <a:spcPct val="90000"/>
              </a:lnSpc>
            </a:pPr>
            <a:r>
              <a:rPr lang="da-DK" sz="2000"/>
              <a:t>Migration between patches, including recolonizations</a:t>
            </a:r>
          </a:p>
          <a:p>
            <a:pPr lvl="1" eaLnBrk="1" hangingPunct="1">
              <a:lnSpc>
                <a:spcPct val="90000"/>
              </a:lnSpc>
            </a:pPr>
            <a:r>
              <a:rPr lang="da-DK" sz="2000"/>
              <a:t>Local extinctions</a:t>
            </a:r>
          </a:p>
          <a:p>
            <a:pPr lvl="1" eaLnBrk="1" hangingPunct="1">
              <a:lnSpc>
                <a:spcPct val="90000"/>
              </a:lnSpc>
            </a:pPr>
            <a:r>
              <a:rPr lang="da-DK" sz="2000"/>
              <a:t>Some degree of independent dynamics of local populations</a:t>
            </a:r>
          </a:p>
          <a:p>
            <a:pPr eaLnBrk="1" hangingPunct="1">
              <a:lnSpc>
                <a:spcPct val="90000"/>
              </a:lnSpc>
            </a:pPr>
            <a:r>
              <a:rPr lang="da-DK" sz="2400"/>
              <a:t>Predictions:</a:t>
            </a:r>
          </a:p>
          <a:p>
            <a:pPr lvl="1" eaLnBrk="1" hangingPunct="1">
              <a:lnSpc>
                <a:spcPct val="90000"/>
              </a:lnSpc>
            </a:pPr>
            <a:r>
              <a:rPr lang="da-DK" sz="2000"/>
              <a:t>Empty suitable habitat patches</a:t>
            </a:r>
          </a:p>
          <a:p>
            <a:pPr lvl="1" eaLnBrk="1" hangingPunct="1">
              <a:lnSpc>
                <a:spcPct val="90000"/>
              </a:lnSpc>
            </a:pPr>
            <a:r>
              <a:rPr lang="da-DK" sz="2000"/>
              <a:t>Isolation and area effects on patch occupancy</a:t>
            </a:r>
          </a:p>
        </p:txBody>
      </p:sp>
      <p:sp>
        <p:nvSpPr>
          <p:cNvPr id="40965" name="Text Box 5"/>
          <p:cNvSpPr txBox="1">
            <a:spLocks noChangeArrowheads="1"/>
          </p:cNvSpPr>
          <p:nvPr/>
        </p:nvSpPr>
        <p:spPr bwMode="auto">
          <a:xfrm>
            <a:off x="73025" y="6467475"/>
            <a:ext cx="8459788" cy="274638"/>
          </a:xfrm>
          <a:prstGeom prst="rect">
            <a:avLst/>
          </a:prstGeom>
          <a:noFill/>
          <a:ln w="9525">
            <a:noFill/>
            <a:miter lim="800000"/>
            <a:headEnd/>
            <a:tailEnd/>
          </a:ln>
        </p:spPr>
        <p:txBody>
          <a:bodyPr>
            <a:prstTxWarp prst="textNoShape">
              <a:avLst/>
            </a:prstTxWarp>
            <a:spAutoFit/>
          </a:bodyPr>
          <a:lstStyle/>
          <a:p>
            <a:pPr>
              <a:spcBef>
                <a:spcPct val="50000"/>
              </a:spcBef>
            </a:pPr>
            <a:r>
              <a:rPr lang="da-DK" sz="1200"/>
              <a:t>Source: Freckleton &amp; Watkinson 2002 J. Ecol. 90:419+; Erhlen &amp; Eriksson 2003 J Ecol. 91, 316+; Eriksson 1996 OIKOS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5800" y="1752600"/>
            <a:ext cx="7772400" cy="411480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80000"/>
              </a:lnSpc>
              <a:spcBef>
                <a:spcPct val="20000"/>
              </a:spcBef>
              <a:spcAft>
                <a:spcPts val="0"/>
              </a:spcAft>
              <a:buClr>
                <a:schemeClr val="tx1"/>
              </a:buClr>
              <a:buSzTx/>
              <a:buFont typeface="Arial"/>
              <a:buChar char="•"/>
              <a:tabLst/>
              <a:defRPr/>
            </a:pPr>
            <a:r>
              <a:rPr kumimoji="0" lang="en-GB" sz="2800" b="1" i="0" u="none" strike="noStrike" kern="1200" cap="none" spc="0" normalizeH="0" baseline="0" noProof="0" dirty="0" smtClean="0">
                <a:ln>
                  <a:noFill/>
                </a:ln>
                <a:effectLst/>
                <a:uLnTx/>
                <a:uFillTx/>
                <a:latin typeface="+mn-lt"/>
                <a:ea typeface="+mn-ea"/>
                <a:cs typeface="+mn-cs"/>
              </a:rPr>
              <a:t>Population</a:t>
            </a:r>
            <a:r>
              <a:rPr kumimoji="0" lang="en-GB" sz="2800" b="0" i="0" u="none" strike="noStrike" kern="1200" cap="none" spc="0" normalizeH="0" baseline="0" noProof="0" dirty="0" smtClean="0">
                <a:ln>
                  <a:noFill/>
                </a:ln>
                <a:effectLst/>
                <a:uLnTx/>
                <a:uFillTx/>
                <a:latin typeface="+mn-lt"/>
                <a:ea typeface="+mn-ea"/>
                <a:cs typeface="+mn-cs"/>
              </a:rPr>
              <a:t>: All individuals of a single species within a habitat patch (local)</a:t>
            </a:r>
          </a:p>
          <a:p>
            <a:pPr marL="342900" marR="0" lvl="0" indent="-342900" algn="l" defTabSz="457200" rtl="0" eaLnBrk="1" fontAlgn="auto" latinLnBrk="0" hangingPunct="1">
              <a:lnSpc>
                <a:spcPct val="80000"/>
              </a:lnSpc>
              <a:spcBef>
                <a:spcPct val="20000"/>
              </a:spcBef>
              <a:spcAft>
                <a:spcPts val="0"/>
              </a:spcAft>
              <a:buClr>
                <a:schemeClr val="tx1"/>
              </a:buClr>
              <a:buSzTx/>
              <a:buFont typeface="Arial"/>
              <a:buChar char="•"/>
              <a:tabLst/>
              <a:defRPr/>
            </a:pPr>
            <a:endParaRPr kumimoji="0" lang="en-GB" sz="2800" b="0" i="0" u="none" strike="noStrike" kern="1200" cap="none" spc="0" normalizeH="0" baseline="0" noProof="0" dirty="0" smtClean="0">
              <a:ln>
                <a:noFill/>
              </a:ln>
              <a:effectLst/>
              <a:uLnTx/>
              <a:uFillTx/>
              <a:latin typeface="+mn-lt"/>
              <a:ea typeface="+mn-ea"/>
              <a:cs typeface="+mn-cs"/>
            </a:endParaRPr>
          </a:p>
          <a:p>
            <a:pPr marL="342900" marR="0" lvl="0" indent="-342900" algn="l" defTabSz="457200" rtl="0" eaLnBrk="1" fontAlgn="auto" latinLnBrk="0" hangingPunct="1">
              <a:lnSpc>
                <a:spcPct val="80000"/>
              </a:lnSpc>
              <a:spcBef>
                <a:spcPct val="20000"/>
              </a:spcBef>
              <a:spcAft>
                <a:spcPts val="0"/>
              </a:spcAft>
              <a:buClr>
                <a:schemeClr val="tx1"/>
              </a:buClr>
              <a:buSzTx/>
              <a:buFont typeface="Arial"/>
              <a:buChar char="•"/>
              <a:tabLst/>
              <a:defRPr/>
            </a:pPr>
            <a:r>
              <a:rPr kumimoji="0" lang="en-GB" sz="2800" b="1" i="0" u="none" strike="noStrike" kern="1200" cap="none" spc="0" normalizeH="0" baseline="0" noProof="0" dirty="0" err="1" smtClean="0">
                <a:ln>
                  <a:noFill/>
                </a:ln>
                <a:effectLst/>
                <a:uLnTx/>
                <a:uFillTx/>
                <a:latin typeface="+mn-lt"/>
                <a:ea typeface="+mn-ea"/>
                <a:cs typeface="+mn-cs"/>
              </a:rPr>
              <a:t>Metapopulation</a:t>
            </a:r>
            <a:r>
              <a:rPr kumimoji="0" lang="en-GB" sz="2800" b="0" i="0" u="none" strike="noStrike" kern="1200" cap="none" spc="0" normalizeH="0" baseline="0" noProof="0" dirty="0" smtClean="0">
                <a:ln>
                  <a:noFill/>
                </a:ln>
                <a:effectLst/>
                <a:uLnTx/>
                <a:uFillTx/>
                <a:latin typeface="+mn-lt"/>
                <a:ea typeface="+mn-ea"/>
                <a:cs typeface="+mn-cs"/>
              </a:rPr>
              <a:t>: A set of local populations of a single species that are linked by dispersal (regional)</a:t>
            </a:r>
          </a:p>
          <a:p>
            <a:pPr marL="342900" marR="0" lvl="0" indent="-342900" algn="l" defTabSz="457200" rtl="0" eaLnBrk="1" fontAlgn="auto" latinLnBrk="0" hangingPunct="1">
              <a:lnSpc>
                <a:spcPct val="80000"/>
              </a:lnSpc>
              <a:spcBef>
                <a:spcPct val="20000"/>
              </a:spcBef>
              <a:spcAft>
                <a:spcPts val="0"/>
              </a:spcAft>
              <a:buClr>
                <a:schemeClr val="tx1"/>
              </a:buClr>
              <a:buSzTx/>
              <a:buFont typeface="Arial"/>
              <a:buChar char="•"/>
              <a:tabLst/>
              <a:defRPr/>
            </a:pPr>
            <a:endParaRPr kumimoji="0" lang="en-GB" sz="2800" b="0" i="0" u="none" strike="noStrike" kern="1200" cap="none" spc="0" normalizeH="0" baseline="0" noProof="0" dirty="0" smtClean="0">
              <a:ln>
                <a:noFill/>
              </a:ln>
              <a:effectLst/>
              <a:uLnTx/>
              <a:uFillTx/>
              <a:latin typeface="+mn-lt"/>
              <a:ea typeface="+mn-ea"/>
              <a:cs typeface="+mn-cs"/>
            </a:endParaRPr>
          </a:p>
          <a:p>
            <a:pPr marL="342900" marR="0" lvl="0" indent="-342900" algn="l" defTabSz="457200" rtl="0" eaLnBrk="1" fontAlgn="auto" latinLnBrk="0" hangingPunct="1">
              <a:lnSpc>
                <a:spcPct val="80000"/>
              </a:lnSpc>
              <a:spcBef>
                <a:spcPct val="20000"/>
              </a:spcBef>
              <a:spcAft>
                <a:spcPts val="0"/>
              </a:spcAft>
              <a:buClr>
                <a:schemeClr val="tx1"/>
              </a:buClr>
              <a:buSzTx/>
              <a:buFont typeface="Arial"/>
              <a:buChar char="•"/>
              <a:tabLst/>
              <a:defRPr/>
            </a:pPr>
            <a:r>
              <a:rPr kumimoji="0" lang="en-GB" sz="2800" b="1" i="0" u="none" strike="noStrike" kern="1200" cap="none" spc="0" normalizeH="0" baseline="0" noProof="0" dirty="0" smtClean="0">
                <a:ln>
                  <a:noFill/>
                </a:ln>
                <a:effectLst/>
                <a:uLnTx/>
                <a:uFillTx/>
                <a:latin typeface="+mn-lt"/>
                <a:ea typeface="+mn-ea"/>
                <a:cs typeface="+mn-cs"/>
              </a:rPr>
              <a:t>Community</a:t>
            </a:r>
            <a:r>
              <a:rPr kumimoji="0" lang="en-GB" sz="2800" b="0" i="0" u="none" strike="noStrike" kern="1200" cap="none" spc="0" normalizeH="0" baseline="0" noProof="0" dirty="0" smtClean="0">
                <a:ln>
                  <a:noFill/>
                </a:ln>
                <a:effectLst/>
                <a:uLnTx/>
                <a:uFillTx/>
                <a:latin typeface="+mn-lt"/>
                <a:ea typeface="+mn-ea"/>
                <a:cs typeface="+mn-cs"/>
              </a:rPr>
              <a:t>: The individuals of all species that potentially interact within a single patch or local area of habitat (local)</a:t>
            </a:r>
            <a:endParaRPr kumimoji="0" lang="en-GB" sz="2800" b="0" i="0" u="none" strike="noStrike" kern="1200" cap="none" spc="0" normalizeH="0" baseline="0" noProof="0" dirty="0">
              <a:ln>
                <a:noFill/>
              </a:ln>
              <a:effectLst/>
              <a:uLnTx/>
              <a:uFillTx/>
              <a:latin typeface="+mn-lt"/>
              <a:ea typeface="+mn-ea"/>
              <a:cs typeface="+mn-cs"/>
            </a:endParaRPr>
          </a:p>
        </p:txBody>
      </p:sp>
      <p:sp>
        <p:nvSpPr>
          <p:cNvPr id="3" name="TextBox 2"/>
          <p:cNvSpPr txBox="1"/>
          <p:nvPr/>
        </p:nvSpPr>
        <p:spPr>
          <a:xfrm>
            <a:off x="1092200" y="647700"/>
            <a:ext cx="5829300" cy="461665"/>
          </a:xfrm>
          <a:prstGeom prst="rect">
            <a:avLst/>
          </a:prstGeom>
          <a:noFill/>
        </p:spPr>
        <p:txBody>
          <a:bodyPr wrap="square" rtlCol="0">
            <a:spAutoFit/>
          </a:bodyPr>
          <a:lstStyle/>
          <a:p>
            <a:r>
              <a:rPr lang="en-US" sz="2400" dirty="0" smtClean="0"/>
              <a:t>Some Definitions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90000"/>
              </a:lnSpc>
              <a:spcBef>
                <a:spcPct val="20000"/>
              </a:spcBef>
              <a:spcAft>
                <a:spcPts val="0"/>
              </a:spcAft>
              <a:buClrTx/>
              <a:buSzTx/>
              <a:buFont typeface="Arial"/>
              <a:buChar char="•"/>
              <a:tabLst/>
              <a:defRPr/>
            </a:pPr>
            <a:r>
              <a:rPr kumimoji="0" lang="en-US" sz="2800" b="0" i="0" u="none" strike="noStrike" kern="1200" cap="none" spc="0" normalizeH="0" baseline="0" noProof="0" dirty="0" smtClean="0">
                <a:ln>
                  <a:noFill/>
                </a:ln>
                <a:effectLst/>
                <a:uLnTx/>
                <a:uFillTx/>
                <a:latin typeface="+mn-lt"/>
                <a:ea typeface="+mn-ea"/>
                <a:cs typeface="+mn-cs"/>
              </a:rPr>
              <a:t>Patterns of distribution, abundance and interaction of communities </a:t>
            </a:r>
          </a:p>
          <a:p>
            <a:pPr marL="742950" marR="0" lvl="1" indent="-285750" algn="l" defTabSz="457200" rtl="0" eaLnBrk="1" fontAlgn="auto" latinLnBrk="0" hangingPunct="1">
              <a:lnSpc>
                <a:spcPct val="9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effectLst/>
                <a:uLnTx/>
                <a:uFillTx/>
                <a:latin typeface="+mn-lt"/>
                <a:ea typeface="+mn-ea"/>
                <a:cs typeface="+mn-cs"/>
              </a:rPr>
              <a:t>What driving forces that regulate the communities?</a:t>
            </a:r>
          </a:p>
          <a:p>
            <a:pPr marL="742950" marR="0" lvl="1" indent="-285750" algn="l" defTabSz="457200" rtl="0" eaLnBrk="1" fontAlgn="auto" latinLnBrk="0" hangingPunct="1">
              <a:lnSpc>
                <a:spcPct val="9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effectLst/>
                <a:uLnTx/>
                <a:uFillTx/>
                <a:latin typeface="+mn-lt"/>
                <a:ea typeface="+mn-ea"/>
                <a:cs typeface="+mn-cs"/>
              </a:rPr>
              <a:t>Are there general</a:t>
            </a:r>
            <a:r>
              <a:rPr kumimoji="0" lang="en-US" sz="2400" b="0" i="0" u="none" strike="noStrike" kern="1200" cap="none" spc="0" normalizeH="0" noProof="0" dirty="0" smtClean="0">
                <a:ln>
                  <a:noFill/>
                </a:ln>
                <a:effectLst/>
                <a:uLnTx/>
                <a:uFillTx/>
                <a:latin typeface="+mn-lt"/>
                <a:ea typeface="+mn-ea"/>
                <a:cs typeface="+mn-cs"/>
              </a:rPr>
              <a:t> </a:t>
            </a:r>
            <a:r>
              <a:rPr lang="en-US" sz="2400" noProof="0" dirty="0" smtClean="0"/>
              <a:t>pr</a:t>
            </a:r>
            <a:r>
              <a:rPr kumimoji="0" lang="en-US" sz="2400" b="0" i="0" u="none" strike="noStrike" kern="1200" cap="none" spc="0" normalizeH="0" baseline="0" noProof="0" dirty="0" smtClean="0">
                <a:ln>
                  <a:noFill/>
                </a:ln>
                <a:effectLst/>
                <a:uLnTx/>
                <a:uFillTx/>
                <a:latin typeface="+mn-lt"/>
                <a:ea typeface="+mn-ea"/>
                <a:cs typeface="+mn-cs"/>
              </a:rPr>
              <a:t>inciples that can be applied</a:t>
            </a:r>
          </a:p>
          <a:p>
            <a:pPr marL="742950" marR="0" lvl="1" indent="-285750" algn="l" defTabSz="457200" rtl="0" eaLnBrk="1" fontAlgn="auto" latinLnBrk="0" hangingPunct="1">
              <a:lnSpc>
                <a:spcPct val="90000"/>
              </a:lnSpc>
              <a:spcBef>
                <a:spcPct val="20000"/>
              </a:spcBef>
              <a:spcAft>
                <a:spcPts val="0"/>
              </a:spcAft>
              <a:buClrTx/>
              <a:buSzTx/>
              <a:buFontTx/>
              <a:buNone/>
              <a:tabLst/>
              <a:defRPr/>
            </a:pPr>
            <a:endParaRPr kumimoji="0" lang="en-US" sz="2400" b="0" i="0" u="none" strike="noStrike" kern="1200" cap="none" spc="0" normalizeH="0" baseline="0" noProof="0" dirty="0" smtClean="0">
              <a:ln>
                <a:noFill/>
              </a:ln>
              <a:effectLst/>
              <a:uLnTx/>
              <a:uFillTx/>
              <a:latin typeface="+mn-lt"/>
              <a:ea typeface="+mn-ea"/>
              <a:cs typeface="+mn-cs"/>
            </a:endParaRPr>
          </a:p>
          <a:p>
            <a:pPr marL="342900" marR="0" lvl="0" indent="-342900" algn="l" defTabSz="457200" rtl="0" eaLnBrk="1" fontAlgn="auto" latinLnBrk="0" hangingPunct="1">
              <a:lnSpc>
                <a:spcPct val="90000"/>
              </a:lnSpc>
              <a:spcBef>
                <a:spcPct val="20000"/>
              </a:spcBef>
              <a:spcAft>
                <a:spcPts val="0"/>
              </a:spcAft>
              <a:buClrTx/>
              <a:buSzTx/>
              <a:buFont typeface="Arial"/>
              <a:buChar char="•"/>
              <a:tabLst/>
              <a:defRPr/>
            </a:pPr>
            <a:r>
              <a:rPr kumimoji="0" lang="en-US" sz="2800" b="0" i="0" u="none" strike="noStrike" kern="1200" cap="none" spc="0" normalizeH="0" baseline="0" noProof="0" dirty="0" smtClean="0">
                <a:ln>
                  <a:noFill/>
                </a:ln>
                <a:effectLst/>
                <a:uLnTx/>
                <a:uFillTx/>
                <a:latin typeface="+mn-lt"/>
                <a:ea typeface="+mn-ea"/>
                <a:cs typeface="+mn-cs"/>
              </a:rPr>
              <a:t>Recognized two </a:t>
            </a:r>
            <a:r>
              <a:rPr kumimoji="0" lang="en-US" sz="2800" b="0" i="0" u="none" strike="noStrike" kern="1200" cap="none" spc="0" normalizeH="0" baseline="0" noProof="0" dirty="0" smtClean="0">
                <a:ln>
                  <a:noFill/>
                </a:ln>
                <a:effectLst/>
                <a:uLnTx/>
                <a:uFillTx/>
                <a:latin typeface="+mn-lt"/>
                <a:ea typeface="+mn-ea"/>
                <a:cs typeface="+mn-cs"/>
              </a:rPr>
              <a:t>major levels of community </a:t>
            </a:r>
            <a:r>
              <a:rPr kumimoji="0" lang="en-US" sz="2800" b="0" i="0" u="none" strike="noStrike" kern="1200" cap="none" spc="0" normalizeH="0" baseline="0" noProof="0" dirty="0" smtClean="0">
                <a:ln>
                  <a:noFill/>
                </a:ln>
                <a:effectLst/>
                <a:uLnTx/>
                <a:uFillTx/>
                <a:latin typeface="+mn-lt"/>
                <a:ea typeface="+mn-ea"/>
                <a:cs typeface="+mn-cs"/>
              </a:rPr>
              <a:t>integration:</a:t>
            </a:r>
          </a:p>
          <a:p>
            <a:pPr marL="742950" marR="0" lvl="1" indent="-285750" algn="l" defTabSz="457200" rtl="0" eaLnBrk="1" fontAlgn="auto" latinLnBrk="0" hangingPunct="1">
              <a:lnSpc>
                <a:spcPct val="9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effectLst/>
                <a:uLnTx/>
                <a:uFillTx/>
                <a:latin typeface="+mn-lt"/>
                <a:ea typeface="+mn-ea"/>
                <a:cs typeface="+mn-cs"/>
              </a:rPr>
              <a:t>Local</a:t>
            </a:r>
          </a:p>
          <a:p>
            <a:pPr marL="742950" marR="0" lvl="1" indent="-285750" algn="l" defTabSz="457200" rtl="0" eaLnBrk="1" fontAlgn="auto" latinLnBrk="0" hangingPunct="1">
              <a:lnSpc>
                <a:spcPct val="9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effectLst/>
                <a:uLnTx/>
                <a:uFillTx/>
                <a:latin typeface="+mn-lt"/>
                <a:ea typeface="+mn-ea"/>
                <a:cs typeface="+mn-cs"/>
              </a:rPr>
              <a:t>Regional</a:t>
            </a:r>
            <a:endParaRPr kumimoji="0" lang="en-US" sz="2400" b="0" i="0" u="none" strike="noStrike" kern="1200" cap="none" spc="0" normalizeH="0" baseline="0" noProof="0" dirty="0" smtClean="0">
              <a:ln>
                <a:noFill/>
              </a:ln>
              <a:effectLst/>
              <a:uLnTx/>
              <a:uFillTx/>
              <a:latin typeface="+mn-lt"/>
              <a:ea typeface="+mn-ea"/>
              <a:cs typeface="+mn-cs"/>
            </a:endParaRPr>
          </a:p>
          <a:p>
            <a:pPr marL="342900" marR="0" lvl="0" indent="-342900" algn="l" defTabSz="457200" rtl="0" eaLnBrk="1" fontAlgn="auto" latinLnBrk="0" hangingPunct="1">
              <a:lnSpc>
                <a:spcPct val="90000"/>
              </a:lnSpc>
              <a:spcBef>
                <a:spcPct val="20000"/>
              </a:spcBef>
              <a:spcAft>
                <a:spcPts val="0"/>
              </a:spcAft>
              <a:buClrTx/>
              <a:buSzTx/>
              <a:buFontTx/>
              <a:buNone/>
              <a:tabLst/>
              <a:defRPr/>
            </a:pPr>
            <a:endParaRPr kumimoji="0" lang="en-US" sz="2800" b="0" i="0" u="none" strike="noStrike" kern="1200" cap="none" spc="0" normalizeH="0" baseline="0" noProof="0" dirty="0" smtClean="0">
              <a:ln>
                <a:noFill/>
              </a:ln>
              <a:effectLst/>
              <a:uLnTx/>
              <a:uFillTx/>
              <a:latin typeface="+mn-lt"/>
              <a:ea typeface="+mn-ea"/>
              <a:cs typeface="+mn-cs"/>
            </a:endParaRPr>
          </a:p>
          <a:p>
            <a:pPr marL="342900" marR="0" lvl="0" indent="-342900" algn="l" defTabSz="457200" rtl="0" eaLnBrk="1" fontAlgn="auto" latinLnBrk="0" hangingPunct="1">
              <a:lnSpc>
                <a:spcPct val="90000"/>
              </a:lnSpc>
              <a:spcBef>
                <a:spcPct val="20000"/>
              </a:spcBef>
              <a:spcAft>
                <a:spcPts val="0"/>
              </a:spcAft>
              <a:buClrTx/>
              <a:buSzTx/>
              <a:buFont typeface="Arial"/>
              <a:buChar char="•"/>
              <a:tabLst/>
              <a:defRPr/>
            </a:pPr>
            <a:endParaRPr kumimoji="0" lang="en-GB" sz="2800" b="0" i="0" u="none" strike="noStrike" kern="1200" cap="none" spc="0" normalizeH="0" baseline="0" noProof="0" dirty="0">
              <a:ln>
                <a:noFill/>
              </a:ln>
              <a:solidFill>
                <a:srgbClr val="FFFFFF"/>
              </a:solidFill>
              <a:effectLst/>
              <a:uLnTx/>
              <a:uFillTx/>
              <a:latin typeface="+mn-lt"/>
              <a:ea typeface="+mn-ea"/>
              <a:cs typeface="+mn-cs"/>
            </a:endParaRPr>
          </a:p>
        </p:txBody>
      </p:sp>
      <p:sp>
        <p:nvSpPr>
          <p:cNvPr id="3" name="Text Box 5"/>
          <p:cNvSpPr txBox="1">
            <a:spLocks noChangeArrowheads="1"/>
          </p:cNvSpPr>
          <p:nvPr/>
        </p:nvSpPr>
        <p:spPr bwMode="auto">
          <a:xfrm>
            <a:off x="115888" y="6324600"/>
            <a:ext cx="9023350" cy="274638"/>
          </a:xfrm>
          <a:prstGeom prst="rect">
            <a:avLst/>
          </a:prstGeom>
          <a:noFill/>
          <a:ln w="9525">
            <a:noFill/>
            <a:miter lim="800000"/>
            <a:headEnd/>
            <a:tailEnd/>
          </a:ln>
          <a:effectLst/>
        </p:spPr>
        <p:txBody>
          <a:bodyPr wrap="none">
            <a:prstTxWarp prst="textNoShape">
              <a:avLst/>
            </a:prstTxWarp>
            <a:spAutoFit/>
          </a:bodyPr>
          <a:lstStyle/>
          <a:p>
            <a:pPr>
              <a:buFontTx/>
              <a:buChar char="•"/>
            </a:pPr>
            <a:r>
              <a:rPr lang="en-US" sz="1200" dirty="0" err="1"/>
              <a:t>Leibold</a:t>
            </a:r>
            <a:r>
              <a:rPr lang="en-US" sz="1200" dirty="0"/>
              <a:t> </a:t>
            </a:r>
            <a:r>
              <a:rPr lang="en-US" sz="1200" i="1" dirty="0"/>
              <a:t>et al</a:t>
            </a:r>
            <a:r>
              <a:rPr lang="en-US" sz="1200" dirty="0"/>
              <a:t>. 2004. The </a:t>
            </a:r>
            <a:r>
              <a:rPr lang="en-US" sz="1200" dirty="0" err="1"/>
              <a:t>metacommunity</a:t>
            </a:r>
            <a:r>
              <a:rPr lang="en-US" sz="1200" dirty="0"/>
              <a:t> concept: a framework for multi-scale community ecology. </a:t>
            </a:r>
            <a:r>
              <a:rPr lang="en-US" sz="1200" i="1" dirty="0"/>
              <a:t>Ecology Letters</a:t>
            </a:r>
            <a:r>
              <a:rPr lang="en-US" sz="1200" dirty="0"/>
              <a:t>,  7: 601–613 </a:t>
            </a:r>
          </a:p>
        </p:txBody>
      </p:sp>
      <p:sp>
        <p:nvSpPr>
          <p:cNvPr id="4" name="TextBox 3"/>
          <p:cNvSpPr txBox="1"/>
          <p:nvPr/>
        </p:nvSpPr>
        <p:spPr>
          <a:xfrm>
            <a:off x="1092200" y="603766"/>
            <a:ext cx="6794500" cy="646331"/>
          </a:xfrm>
          <a:prstGeom prst="rect">
            <a:avLst/>
          </a:prstGeom>
          <a:noFill/>
        </p:spPr>
        <p:txBody>
          <a:bodyPr wrap="square" rtlCol="0">
            <a:spAutoFit/>
          </a:bodyPr>
          <a:lstStyle/>
          <a:p>
            <a:r>
              <a:rPr lang="en-US" sz="3600" dirty="0" smtClean="0"/>
              <a:t>Complexity in community assembly</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Metacommunity</a:t>
            </a:r>
            <a:r>
              <a:rPr lang="en-US" dirty="0" smtClean="0"/>
              <a:t> Ecology </a:t>
            </a:r>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dirty="0" err="1" smtClean="0"/>
              <a:t>Metacommunity</a:t>
            </a:r>
            <a:r>
              <a:rPr lang="en-US" dirty="0" smtClean="0"/>
              <a:t> defined as </a:t>
            </a:r>
            <a:r>
              <a:rPr lang="en-GB" dirty="0" smtClean="0"/>
              <a:t>a set of local communities that are linked by dispersal of multiple interacting species (Wilson, 1992)</a:t>
            </a:r>
          </a:p>
          <a:p>
            <a:r>
              <a:rPr lang="en-US" sz="2800" dirty="0" smtClean="0"/>
              <a:t>A theoretical framework in which to think about different spatial scales in ecology</a:t>
            </a:r>
          </a:p>
          <a:p>
            <a:r>
              <a:rPr lang="en-US" sz="2800" dirty="0" smtClean="0"/>
              <a:t>A way of linking local and regional patterns and processes </a:t>
            </a:r>
          </a:p>
          <a:p>
            <a:pPr marL="342900" lvl="1" indent="-342900">
              <a:buFont typeface="Arial"/>
              <a:buChar char="•"/>
            </a:pPr>
            <a:r>
              <a:rPr lang="en-GB" dirty="0" smtClean="0"/>
              <a:t>Particularly dispersal and environmental heterogeneity</a:t>
            </a:r>
          </a:p>
          <a:p>
            <a:pPr>
              <a:buNone/>
            </a:pP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12"/>
          </p:nvPr>
        </p:nvSpPr>
        <p:spPr>
          <a:noFill/>
        </p:spPr>
        <p:txBody>
          <a:bodyPr/>
          <a:lstStyle/>
          <a:p>
            <a:fld id="{F75C3A90-F06E-E045-AE73-5311985459BB}" type="slidenum">
              <a:rPr lang="da-DK" smtClean="0">
                <a:latin typeface="Arial" pitchFamily="-84" charset="0"/>
                <a:ea typeface="Arial" pitchFamily="-84" charset="0"/>
                <a:cs typeface="Arial" pitchFamily="-84" charset="0"/>
              </a:rPr>
              <a:pPr/>
              <a:t>47</a:t>
            </a:fld>
            <a:endParaRPr lang="da-DK" smtClean="0">
              <a:latin typeface="Arial" pitchFamily="-84" charset="0"/>
              <a:ea typeface="Arial" pitchFamily="-84" charset="0"/>
              <a:cs typeface="Arial" pitchFamily="-84" charset="0"/>
            </a:endParaRPr>
          </a:p>
        </p:txBody>
      </p:sp>
      <p:sp>
        <p:nvSpPr>
          <p:cNvPr id="52227" name="Rectangle 2"/>
          <p:cNvSpPr>
            <a:spLocks noGrp="1" noChangeArrowheads="1"/>
          </p:cNvSpPr>
          <p:nvPr>
            <p:ph type="title"/>
          </p:nvPr>
        </p:nvSpPr>
        <p:spPr>
          <a:xfrm>
            <a:off x="457200" y="414338"/>
            <a:ext cx="8229600" cy="1143000"/>
          </a:xfrm>
        </p:spPr>
        <p:txBody>
          <a:bodyPr>
            <a:normAutofit fontScale="90000"/>
          </a:bodyPr>
          <a:lstStyle/>
          <a:p>
            <a:pPr eaLnBrk="1" hangingPunct="1"/>
            <a:r>
              <a:rPr lang="en-GB" sz="4000" dirty="0" smtClean="0"/>
              <a:t>Framework to address key questions in ecology</a:t>
            </a:r>
            <a:endParaRPr lang="en-GB" sz="4000" dirty="0"/>
          </a:p>
        </p:txBody>
      </p:sp>
      <p:sp>
        <p:nvSpPr>
          <p:cNvPr id="52228" name="Rectangle 3"/>
          <p:cNvSpPr>
            <a:spLocks noGrp="1" noChangeArrowheads="1"/>
          </p:cNvSpPr>
          <p:nvPr>
            <p:ph type="body" idx="1"/>
          </p:nvPr>
        </p:nvSpPr>
        <p:spPr>
          <a:xfrm>
            <a:off x="519113" y="1989138"/>
            <a:ext cx="8229600" cy="4248150"/>
          </a:xfrm>
        </p:spPr>
        <p:txBody>
          <a:bodyPr/>
          <a:lstStyle/>
          <a:p>
            <a:pPr eaLnBrk="1" hangingPunct="1"/>
            <a:r>
              <a:rPr lang="en-GB" dirty="0" smtClean="0"/>
              <a:t>Two important hypotheses:</a:t>
            </a:r>
          </a:p>
          <a:p>
            <a:pPr lvl="1" eaLnBrk="1" hangingPunct="1"/>
            <a:r>
              <a:rPr lang="en-GB" dirty="0" smtClean="0"/>
              <a:t>Environmental control</a:t>
            </a:r>
          </a:p>
          <a:p>
            <a:pPr lvl="2" eaLnBrk="1" hangingPunct="1"/>
            <a:r>
              <a:rPr lang="en-GB" dirty="0" smtClean="0"/>
              <a:t>Turn-over reflects environmental change</a:t>
            </a:r>
          </a:p>
          <a:p>
            <a:pPr lvl="2" eaLnBrk="1" hangingPunct="1"/>
            <a:r>
              <a:rPr lang="en-GB" dirty="0" smtClean="0"/>
              <a:t>Niche-based</a:t>
            </a:r>
          </a:p>
          <a:p>
            <a:pPr lvl="1" eaLnBrk="1" hangingPunct="1"/>
            <a:r>
              <a:rPr lang="en-GB" dirty="0" smtClean="0"/>
              <a:t>Dispersal assembly</a:t>
            </a:r>
          </a:p>
          <a:p>
            <a:pPr lvl="2" eaLnBrk="1" hangingPunct="1"/>
            <a:r>
              <a:rPr lang="en-GB" dirty="0" smtClean="0"/>
              <a:t>Turn-over reflects dispersal limitation</a:t>
            </a:r>
          </a:p>
          <a:p>
            <a:pPr lvl="2" eaLnBrk="1" hangingPunct="1"/>
            <a:r>
              <a:rPr lang="en-GB" dirty="0" smtClean="0"/>
              <a:t>Can be species-neutral </a:t>
            </a:r>
            <a:endParaRPr lang="en-GB" dirty="0"/>
          </a:p>
        </p:txBody>
      </p:sp>
      <p:sp>
        <p:nvSpPr>
          <p:cNvPr id="52229" name="Text Box 4"/>
          <p:cNvSpPr txBox="1">
            <a:spLocks noChangeArrowheads="1"/>
          </p:cNvSpPr>
          <p:nvPr/>
        </p:nvSpPr>
        <p:spPr bwMode="auto">
          <a:xfrm>
            <a:off x="0" y="6477000"/>
            <a:ext cx="4646612" cy="274637"/>
          </a:xfrm>
          <a:prstGeom prst="rect">
            <a:avLst/>
          </a:prstGeom>
          <a:noFill/>
          <a:ln w="9525">
            <a:noFill/>
            <a:miter lim="800000"/>
            <a:headEnd/>
            <a:tailEnd/>
          </a:ln>
        </p:spPr>
        <p:txBody>
          <a:bodyPr wrap="none">
            <a:prstTxWarp prst="textNoShape">
              <a:avLst/>
            </a:prstTxWarp>
            <a:spAutoFit/>
          </a:bodyPr>
          <a:lstStyle/>
          <a:p>
            <a:r>
              <a:rPr lang="da-DK" sz="1200"/>
              <a:t>Sources: Condit et al. 2002 Science, Tuomisto et al. 2003 Science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73050" y="787400"/>
            <a:ext cx="8218488" cy="1541143"/>
          </a:xfrm>
          <a:prstGeom prst="rect">
            <a:avLst/>
          </a:prstGeom>
          <a:noFill/>
          <a:ln w="9525">
            <a:noFill/>
            <a:miter lim="800000"/>
            <a:headEnd/>
            <a:tailEnd/>
          </a:ln>
        </p:spPr>
        <p:txBody>
          <a:bodyPr wrap="square" lIns="86058" tIns="43029" rIns="86058" bIns="43029">
            <a:prstTxWarp prst="textNoShape">
              <a:avLst/>
            </a:prstTxWarp>
            <a:spAutoFit/>
          </a:bodyPr>
          <a:lstStyle/>
          <a:p>
            <a:pPr marL="433388" lvl="1" algn="just" defTabSz="858838">
              <a:buFont typeface="Wingdings" charset="2"/>
              <a:buChar char="ü"/>
            </a:pPr>
            <a:endParaRPr lang="en-GB" sz="2100" b="0" u="none" baseline="0" dirty="0" smtClean="0"/>
          </a:p>
          <a:p>
            <a:pPr algn="just" defTabSz="858838"/>
            <a:endParaRPr lang="en-GB" sz="2100" b="0" u="none" baseline="0" dirty="0"/>
          </a:p>
          <a:p>
            <a:pPr algn="just" defTabSz="858838">
              <a:buFontTx/>
              <a:buChar char="•"/>
            </a:pPr>
            <a:endParaRPr lang="en-GB" sz="2100" b="0" u="none" baseline="0" dirty="0"/>
          </a:p>
          <a:p>
            <a:pPr defTabSz="858838">
              <a:spcBef>
                <a:spcPct val="50000"/>
              </a:spcBef>
            </a:pPr>
            <a:endParaRPr lang="en-US" sz="2100" b="0" u="none" baseline="0" dirty="0"/>
          </a:p>
        </p:txBody>
      </p:sp>
      <p:pic>
        <p:nvPicPr>
          <p:cNvPr id="5" name="Picture 1"/>
          <p:cNvPicPr>
            <a:picLocks noChangeAspect="1" noChangeArrowheads="1"/>
          </p:cNvPicPr>
          <p:nvPr/>
        </p:nvPicPr>
        <p:blipFill>
          <a:blip r:embed="rId2"/>
          <a:srcRect l="14285" t="39548" r="14957" b="22565"/>
          <a:stretch>
            <a:fillRect/>
          </a:stretch>
        </p:blipFill>
        <p:spPr bwMode="auto">
          <a:xfrm>
            <a:off x="1154289" y="1565075"/>
            <a:ext cx="6398632" cy="4847777"/>
          </a:xfrm>
          <a:prstGeom prst="rect">
            <a:avLst/>
          </a:prstGeom>
          <a:noFill/>
          <a:ln w="12700">
            <a:noFill/>
            <a:miter lim="800000"/>
            <a:headEnd/>
            <a:tailEnd/>
          </a:ln>
        </p:spPr>
      </p:pic>
      <p:sp>
        <p:nvSpPr>
          <p:cNvPr id="6" name="TextBox 5"/>
          <p:cNvSpPr txBox="1"/>
          <p:nvPr/>
        </p:nvSpPr>
        <p:spPr>
          <a:xfrm>
            <a:off x="813295" y="445596"/>
            <a:ext cx="6739626" cy="369332"/>
          </a:xfrm>
          <a:prstGeom prst="rect">
            <a:avLst/>
          </a:prstGeom>
          <a:noFill/>
        </p:spPr>
        <p:txBody>
          <a:bodyPr wrap="square" rtlCol="0">
            <a:spAutoFit/>
          </a:bodyPr>
          <a:lstStyle/>
          <a:p>
            <a:r>
              <a:rPr lang="en-US" dirty="0" smtClean="0"/>
              <a:t>What systems might be good to study such phenomena?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8" y="518615"/>
            <a:ext cx="8943994" cy="6239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6487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p:txBody>
          <a:bodyPr/>
          <a:lstStyle/>
          <a:p>
            <a:endParaRPr lang="en-GB" dirty="0"/>
          </a:p>
        </p:txBody>
      </p:sp>
      <p:pic>
        <p:nvPicPr>
          <p:cNvPr id="30724" name="Picture 4" descr="pict 1"/>
          <p:cNvPicPr>
            <a:picLocks noChangeAspect="1" noChangeArrowheads="1"/>
          </p:cNvPicPr>
          <p:nvPr/>
        </p:nvPicPr>
        <p:blipFill>
          <a:blip r:embed="rId3"/>
          <a:srcRect/>
          <a:stretch>
            <a:fillRect/>
          </a:stretch>
        </p:blipFill>
        <p:spPr bwMode="auto">
          <a:xfrm>
            <a:off x="1638300" y="1123018"/>
            <a:ext cx="5867400" cy="5156200"/>
          </a:xfrm>
          <a:prstGeom prst="rect">
            <a:avLst/>
          </a:prstGeom>
          <a:noFill/>
        </p:spPr>
      </p:pic>
      <p:sp>
        <p:nvSpPr>
          <p:cNvPr id="30726" name="Text Box 6"/>
          <p:cNvSpPr txBox="1">
            <a:spLocks noChangeArrowheads="1"/>
          </p:cNvSpPr>
          <p:nvPr/>
        </p:nvSpPr>
        <p:spPr bwMode="auto">
          <a:xfrm>
            <a:off x="120650" y="6324600"/>
            <a:ext cx="8985250" cy="274638"/>
          </a:xfrm>
          <a:prstGeom prst="rect">
            <a:avLst/>
          </a:prstGeom>
          <a:noFill/>
          <a:ln w="9525">
            <a:noFill/>
            <a:miter lim="800000"/>
            <a:headEnd/>
            <a:tailEnd/>
          </a:ln>
          <a:effectLst/>
        </p:spPr>
        <p:txBody>
          <a:bodyPr wrap="none">
            <a:prstTxWarp prst="textNoShape">
              <a:avLst/>
            </a:prstTxWarp>
            <a:spAutoFit/>
          </a:bodyPr>
          <a:lstStyle/>
          <a:p>
            <a:pPr>
              <a:buFontTx/>
              <a:buChar char="•"/>
            </a:pPr>
            <a:r>
              <a:rPr lang="en-US" sz="1200"/>
              <a:t>Leibold </a:t>
            </a:r>
            <a:r>
              <a:rPr lang="en-US" sz="1200" i="1"/>
              <a:t>et al</a:t>
            </a:r>
            <a:r>
              <a:rPr lang="en-US" sz="1200"/>
              <a:t>. 2004. The metacommunity concept: a framework for multi-scale community ecology. </a:t>
            </a:r>
            <a:r>
              <a:rPr lang="en-US" sz="1200" i="1"/>
              <a:t>Ecology Letters</a:t>
            </a:r>
            <a:r>
              <a:rPr lang="en-US" sz="1200"/>
              <a:t>  7: 601–613 </a:t>
            </a:r>
          </a:p>
        </p:txBody>
      </p:sp>
      <p:sp>
        <p:nvSpPr>
          <p:cNvPr id="30727" name="Text Box 7"/>
          <p:cNvSpPr txBox="1">
            <a:spLocks noChangeArrowheads="1"/>
          </p:cNvSpPr>
          <p:nvPr/>
        </p:nvSpPr>
        <p:spPr bwMode="auto">
          <a:xfrm>
            <a:off x="60133" y="1371600"/>
            <a:ext cx="1828800" cy="11969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Patch dynamics perspective</a:t>
            </a:r>
          </a:p>
        </p:txBody>
      </p:sp>
      <p:sp>
        <p:nvSpPr>
          <p:cNvPr id="30728" name="Text Box 8"/>
          <p:cNvSpPr txBox="1">
            <a:spLocks noChangeArrowheads="1"/>
          </p:cNvSpPr>
          <p:nvPr/>
        </p:nvSpPr>
        <p:spPr bwMode="auto">
          <a:xfrm>
            <a:off x="7441155" y="1371600"/>
            <a:ext cx="1828800" cy="1196975"/>
          </a:xfrm>
          <a:prstGeom prst="rect">
            <a:avLst/>
          </a:prstGeom>
          <a:noFill/>
          <a:ln w="9525">
            <a:solidFill>
              <a:schemeClr val="tx1"/>
            </a:solidFill>
            <a:miter lim="800000"/>
            <a:headEnd/>
            <a:tailEnd/>
          </a:ln>
          <a:effectLst/>
        </p:spPr>
        <p:txBody>
          <a:bodyPr>
            <a:prstTxWarp prst="textNoShape">
              <a:avLst/>
            </a:prstTxWarp>
            <a:spAutoFit/>
          </a:bodyPr>
          <a:lstStyle/>
          <a:p>
            <a:r>
              <a:rPr lang="en-US"/>
              <a:t>Species-sorting perspective</a:t>
            </a:r>
          </a:p>
        </p:txBody>
      </p:sp>
      <p:sp>
        <p:nvSpPr>
          <p:cNvPr id="30729" name="Text Box 9"/>
          <p:cNvSpPr txBox="1">
            <a:spLocks noChangeArrowheads="1"/>
          </p:cNvSpPr>
          <p:nvPr/>
        </p:nvSpPr>
        <p:spPr bwMode="auto">
          <a:xfrm>
            <a:off x="212533" y="4419600"/>
            <a:ext cx="1844675" cy="1196975"/>
          </a:xfrm>
          <a:prstGeom prst="rect">
            <a:avLst/>
          </a:prstGeom>
          <a:noFill/>
          <a:ln w="9525">
            <a:solidFill>
              <a:schemeClr val="tx1"/>
            </a:solidFill>
            <a:miter lim="800000"/>
            <a:headEnd/>
            <a:tailEnd/>
          </a:ln>
          <a:effectLst/>
        </p:spPr>
        <p:txBody>
          <a:bodyPr>
            <a:prstTxWarp prst="textNoShape">
              <a:avLst/>
            </a:prstTxWarp>
            <a:spAutoFit/>
          </a:bodyPr>
          <a:lstStyle/>
          <a:p>
            <a:r>
              <a:rPr lang="en-US"/>
              <a:t>Mass-effect perspective</a:t>
            </a:r>
          </a:p>
        </p:txBody>
      </p:sp>
      <p:sp>
        <p:nvSpPr>
          <p:cNvPr id="30733" name="Text Box 13"/>
          <p:cNvSpPr txBox="1">
            <a:spLocks noChangeArrowheads="1"/>
          </p:cNvSpPr>
          <p:nvPr/>
        </p:nvSpPr>
        <p:spPr bwMode="auto">
          <a:xfrm>
            <a:off x="7514247" y="4611688"/>
            <a:ext cx="1752600" cy="831850"/>
          </a:xfrm>
          <a:prstGeom prst="rect">
            <a:avLst/>
          </a:prstGeom>
          <a:noFill/>
          <a:ln w="9525">
            <a:solidFill>
              <a:schemeClr val="tx1"/>
            </a:solidFill>
            <a:miter lim="800000"/>
            <a:headEnd/>
            <a:tailEnd/>
          </a:ln>
          <a:effectLst/>
        </p:spPr>
        <p:txBody>
          <a:bodyPr>
            <a:prstTxWarp prst="textNoShape">
              <a:avLst/>
            </a:prstTxWarp>
            <a:spAutoFit/>
          </a:bodyPr>
          <a:lstStyle/>
          <a:p>
            <a:r>
              <a:rPr lang="en-US"/>
              <a:t>Neutral perspective</a:t>
            </a:r>
          </a:p>
        </p:txBody>
      </p:sp>
      <p:sp>
        <p:nvSpPr>
          <p:cNvPr id="10" name="Title 9"/>
          <p:cNvSpPr>
            <a:spLocks noGrp="1"/>
          </p:cNvSpPr>
          <p:nvPr>
            <p:ph type="title"/>
          </p:nvPr>
        </p:nvSpPr>
        <p:spPr/>
        <p:txBody>
          <a:bodyPr/>
          <a:lstStyle/>
          <a:p>
            <a:r>
              <a:rPr lang="en-US" dirty="0"/>
              <a:t>4 </a:t>
            </a:r>
            <a:r>
              <a:rPr lang="en-US" dirty="0" err="1"/>
              <a:t>Metacommunity</a:t>
            </a:r>
            <a:r>
              <a:rPr lang="en-US" dirty="0"/>
              <a:t> paradigms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animBg="1"/>
      <p:bldP spid="30728" grpId="0" animBg="1"/>
      <p:bldP spid="30729" grpId="0" animBg="1"/>
      <p:bldP spid="3073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13158" y="1040233"/>
            <a:ext cx="8517681" cy="5392489"/>
          </a:xfrm>
          <a:prstGeom prst="rect">
            <a:avLst/>
          </a:prstGeom>
        </p:spPr>
      </p:pic>
      <p:sp>
        <p:nvSpPr>
          <p:cNvPr id="2" name="TextBox 1"/>
          <p:cNvSpPr txBox="1"/>
          <p:nvPr/>
        </p:nvSpPr>
        <p:spPr>
          <a:xfrm>
            <a:off x="444616" y="260059"/>
            <a:ext cx="8254767" cy="400110"/>
          </a:xfrm>
          <a:prstGeom prst="rect">
            <a:avLst/>
          </a:prstGeom>
          <a:noFill/>
        </p:spPr>
        <p:txBody>
          <a:bodyPr wrap="square" rtlCol="0">
            <a:spAutoFit/>
          </a:bodyPr>
          <a:lstStyle/>
          <a:p>
            <a:r>
              <a:rPr lang="da-DK" sz="2000" dirty="0" smtClean="0"/>
              <a:t>So </a:t>
            </a:r>
            <a:r>
              <a:rPr lang="da-DK" sz="2000" dirty="0" err="1" smtClean="0"/>
              <a:t>we</a:t>
            </a:r>
            <a:r>
              <a:rPr lang="da-DK" sz="2000" dirty="0" smtClean="0"/>
              <a:t> have a </a:t>
            </a:r>
            <a:r>
              <a:rPr lang="da-DK" sz="2000" dirty="0" err="1" smtClean="0"/>
              <a:t>framework</a:t>
            </a:r>
            <a:r>
              <a:rPr lang="da-DK" sz="2000" dirty="0" smtClean="0"/>
              <a:t> for </a:t>
            </a:r>
            <a:r>
              <a:rPr lang="da-DK" sz="2000" dirty="0" err="1" smtClean="0"/>
              <a:t>conceptualising</a:t>
            </a:r>
            <a:r>
              <a:rPr lang="da-DK" sz="2000" dirty="0" smtClean="0"/>
              <a:t> </a:t>
            </a:r>
            <a:r>
              <a:rPr lang="da-DK" sz="2000" dirty="0" err="1" smtClean="0"/>
              <a:t>role</a:t>
            </a:r>
            <a:r>
              <a:rPr lang="da-DK" sz="2000" dirty="0" smtClean="0"/>
              <a:t> of </a:t>
            </a:r>
            <a:r>
              <a:rPr lang="da-DK" sz="2000" dirty="0" err="1" smtClean="0"/>
              <a:t>dispersal</a:t>
            </a:r>
            <a:r>
              <a:rPr lang="da-DK" sz="2000" dirty="0" smtClean="0"/>
              <a:t> – </a:t>
            </a:r>
            <a:r>
              <a:rPr lang="da-DK" sz="2000" dirty="0" err="1" smtClean="0"/>
              <a:t>great</a:t>
            </a:r>
            <a:r>
              <a:rPr lang="da-DK" sz="2000" dirty="0" smtClean="0"/>
              <a:t>..</a:t>
            </a:r>
            <a:endParaRPr lang="da-DK" sz="2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0513"/>
            <a:ext cx="9572625" cy="627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4656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4950" y="514350"/>
            <a:ext cx="8674100" cy="582930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229" y="-2449"/>
            <a:ext cx="6732165" cy="1143000"/>
          </a:xfrm>
        </p:spPr>
        <p:txBody>
          <a:bodyPr>
            <a:normAutofit/>
          </a:bodyPr>
          <a:lstStyle/>
          <a:p>
            <a:r>
              <a:rPr lang="en-US" sz="2400" dirty="0" smtClean="0"/>
              <a:t>Theory is </a:t>
            </a:r>
            <a:r>
              <a:rPr lang="en-US" sz="2400" dirty="0" smtClean="0"/>
              <a:t>great/beautiful/simple</a:t>
            </a:r>
            <a:endParaRPr lang="da-DK" sz="2400" dirty="0"/>
          </a:p>
        </p:txBody>
      </p:sp>
      <p:pic>
        <p:nvPicPr>
          <p:cNvPr id="4" name="Picture 4" descr="pict 1"/>
          <p:cNvPicPr>
            <a:picLocks noChangeAspect="1" noChangeArrowheads="1"/>
          </p:cNvPicPr>
          <p:nvPr/>
        </p:nvPicPr>
        <p:blipFill>
          <a:blip r:embed="rId3"/>
          <a:srcRect/>
          <a:stretch>
            <a:fillRect/>
          </a:stretch>
        </p:blipFill>
        <p:spPr bwMode="auto">
          <a:xfrm>
            <a:off x="128280" y="762291"/>
            <a:ext cx="4430071" cy="3784542"/>
          </a:xfrm>
          <a:prstGeom prst="rect">
            <a:avLst/>
          </a:prstGeom>
          <a:noFill/>
        </p:spPr>
      </p:pic>
      <p:pic>
        <p:nvPicPr>
          <p:cNvPr id="5" name="Picture 4"/>
          <p:cNvPicPr>
            <a:picLocks noChangeAspect="1"/>
          </p:cNvPicPr>
          <p:nvPr/>
        </p:nvPicPr>
        <p:blipFill>
          <a:blip r:embed="rId4"/>
          <a:stretch>
            <a:fillRect/>
          </a:stretch>
        </p:blipFill>
        <p:spPr>
          <a:xfrm>
            <a:off x="3976190" y="3456263"/>
            <a:ext cx="5167810" cy="3271707"/>
          </a:xfrm>
          <a:prstGeom prst="rect">
            <a:avLst/>
          </a:prstGeom>
        </p:spPr>
      </p:pic>
    </p:spTree>
    <p:extLst>
      <p:ext uri="{BB962C8B-B14F-4D97-AF65-F5344CB8AC3E}">
        <p14:creationId xmlns:p14="http://schemas.microsoft.com/office/powerpoint/2010/main" val="86591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59809" y="459196"/>
            <a:ext cx="7051009"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t>Ecological Data are generally very </a:t>
            </a:r>
            <a:r>
              <a:rPr lang="en-US" sz="2400" dirty="0" smtClean="0"/>
              <a:t>dirty/ugly/complex</a:t>
            </a:r>
            <a:endParaRPr lang="da-DK" sz="2400" dirty="0"/>
          </a:p>
        </p:txBody>
      </p:sp>
      <p:pic>
        <p:nvPicPr>
          <p:cNvPr id="5" name="Picture 4"/>
          <p:cNvPicPr>
            <a:picLocks noChangeAspect="1"/>
          </p:cNvPicPr>
          <p:nvPr/>
        </p:nvPicPr>
        <p:blipFill>
          <a:blip r:embed="rId3"/>
          <a:stretch>
            <a:fillRect/>
          </a:stretch>
        </p:blipFill>
        <p:spPr>
          <a:xfrm>
            <a:off x="1038105" y="1255485"/>
            <a:ext cx="6694415" cy="5427590"/>
          </a:xfrm>
          <a:prstGeom prst="rect">
            <a:avLst/>
          </a:prstGeom>
        </p:spPr>
      </p:pic>
    </p:spTree>
    <p:extLst>
      <p:ext uri="{BB962C8B-B14F-4D97-AF65-F5344CB8AC3E}">
        <p14:creationId xmlns:p14="http://schemas.microsoft.com/office/powerpoint/2010/main" val="2651151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how do we deal with complexity?</a:t>
            </a:r>
            <a:endParaRPr lang="en-US" dirty="0"/>
          </a:p>
        </p:txBody>
      </p:sp>
      <p:sp>
        <p:nvSpPr>
          <p:cNvPr id="3" name="Content Placeholder 2"/>
          <p:cNvSpPr>
            <a:spLocks noGrp="1"/>
          </p:cNvSpPr>
          <p:nvPr>
            <p:ph idx="1"/>
          </p:nvPr>
        </p:nvSpPr>
        <p:spPr/>
        <p:txBody>
          <a:bodyPr/>
          <a:lstStyle/>
          <a:p>
            <a:r>
              <a:rPr lang="en-US" dirty="0" smtClean="0"/>
              <a:t>Simplify</a:t>
            </a:r>
          </a:p>
          <a:p>
            <a:endParaRPr lang="en-US" dirty="0" smtClean="0"/>
          </a:p>
          <a:p>
            <a:r>
              <a:rPr lang="en-US" dirty="0" smtClean="0"/>
              <a:t>Heuristic methods to help us reduce dimensions of data </a:t>
            </a:r>
          </a:p>
          <a:p>
            <a:r>
              <a:rPr lang="en-US" dirty="0" smtClean="0"/>
              <a:t>For multivariate data – ordination</a:t>
            </a:r>
          </a:p>
          <a:p>
            <a:r>
              <a:rPr lang="en-US" dirty="0" err="1" smtClean="0"/>
              <a:t>Univariate</a:t>
            </a:r>
            <a:r>
              <a:rPr lang="en-US" dirty="0" smtClean="0"/>
              <a:t> data - models</a:t>
            </a:r>
          </a:p>
          <a:p>
            <a:endParaRPr lang="en-US" dirty="0" smtClean="0"/>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00" y="12700"/>
            <a:ext cx="9118600" cy="683260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400" y="0"/>
            <a:ext cx="9093200" cy="6858000"/>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employed</a:t>
            </a:r>
            <a:endParaRPr lang="en-US" dirty="0"/>
          </a:p>
        </p:txBody>
      </p:sp>
      <p:sp>
        <p:nvSpPr>
          <p:cNvPr id="3" name="Content Placeholder 2"/>
          <p:cNvSpPr>
            <a:spLocks noGrp="1"/>
          </p:cNvSpPr>
          <p:nvPr>
            <p:ph idx="1"/>
          </p:nvPr>
        </p:nvSpPr>
        <p:spPr/>
        <p:txBody>
          <a:bodyPr/>
          <a:lstStyle/>
          <a:p>
            <a:pPr marL="490538" lvl="1" indent="-342900" defTabSz="858838">
              <a:buFont typeface="Arial" pitchFamily="34" charset="0"/>
              <a:buChar char="•"/>
            </a:pPr>
            <a:r>
              <a:rPr lang="en-GB" sz="2400" dirty="0"/>
              <a:t>Community distance metrics (e.g. Bray-Curtis dissimilarities) along spatial and environmental gradients</a:t>
            </a:r>
          </a:p>
          <a:p>
            <a:pPr marL="147638" lvl="1" indent="0" algn="just" defTabSz="858838">
              <a:buNone/>
            </a:pPr>
            <a:endParaRPr lang="en-GB" sz="2400" dirty="0"/>
          </a:p>
          <a:p>
            <a:pPr marL="490538" lvl="1" indent="-342900" algn="just" defTabSz="858838">
              <a:buFont typeface="Arial" pitchFamily="34" charset="0"/>
              <a:buChar char="•"/>
            </a:pPr>
            <a:r>
              <a:rPr lang="en-GB" sz="2400" dirty="0"/>
              <a:t>Mantel and partial Mantel </a:t>
            </a:r>
            <a:r>
              <a:rPr lang="en-GB" sz="2400" dirty="0" smtClean="0"/>
              <a:t>Test – comparing ecological distance, environmental distance and geographic distance</a:t>
            </a:r>
            <a:endParaRPr lang="en-GB" sz="2400" dirty="0"/>
          </a:p>
          <a:p>
            <a:endParaRPr lang="en-US" dirty="0" smtClean="0"/>
          </a:p>
          <a:p>
            <a:r>
              <a:rPr lang="en-US" sz="2400" dirty="0" smtClean="0"/>
              <a:t>Most </a:t>
            </a:r>
            <a:r>
              <a:rPr lang="en-US" sz="2400" dirty="0" smtClean="0"/>
              <a:t>common methods </a:t>
            </a:r>
            <a:r>
              <a:rPr lang="en-US" sz="2400" dirty="0" smtClean="0"/>
              <a:t>are </a:t>
            </a:r>
            <a:r>
              <a:rPr lang="en-US" sz="2400" dirty="0" smtClean="0"/>
              <a:t>ordination</a:t>
            </a:r>
            <a:endParaRPr lang="en-US" sz="2400" dirty="0" smtClean="0"/>
          </a:p>
          <a:p>
            <a:endParaRPr lang="en-US" sz="2400" dirty="0"/>
          </a:p>
          <a:p>
            <a:r>
              <a:rPr lang="en-US" sz="2400" dirty="0" smtClean="0"/>
              <a:t>All means of reducing complexity to make it analyzable</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2650"/>
          </a:xfrm>
        </p:spPr>
        <p:txBody>
          <a:bodyPr>
            <a:normAutofit/>
          </a:bodyPr>
          <a:lstStyle/>
          <a:p>
            <a:r>
              <a:rPr lang="en-US" sz="2400" dirty="0" smtClean="0"/>
              <a:t>Example of an ordination bi-plot</a:t>
            </a:r>
            <a:endParaRPr lang="en-US" sz="24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743" y="755009"/>
            <a:ext cx="5545123" cy="5955562"/>
          </a:xfrm>
          <a:prstGeom prst="rect">
            <a:avLst/>
          </a:prstGeom>
        </p:spPr>
      </p:pic>
    </p:spTree>
    <p:extLst>
      <p:ext uri="{BB962C8B-B14F-4D97-AF65-F5344CB8AC3E}">
        <p14:creationId xmlns:p14="http://schemas.microsoft.com/office/powerpoint/2010/main" val="14863751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5779"/>
          </a:xfrm>
        </p:spPr>
        <p:txBody>
          <a:bodyPr>
            <a:normAutofit/>
          </a:bodyPr>
          <a:lstStyle/>
          <a:p>
            <a:r>
              <a:rPr lang="en-US" sz="2800" dirty="0" smtClean="0"/>
              <a:t>Statistical techniques</a:t>
            </a:r>
            <a:endParaRPr lang="en-US" sz="2800" dirty="0"/>
          </a:p>
        </p:txBody>
      </p:sp>
      <p:sp>
        <p:nvSpPr>
          <p:cNvPr id="3" name="Content Placeholder 2"/>
          <p:cNvSpPr>
            <a:spLocks noGrp="1"/>
          </p:cNvSpPr>
          <p:nvPr>
            <p:ph idx="1"/>
          </p:nvPr>
        </p:nvSpPr>
        <p:spPr>
          <a:xfrm>
            <a:off x="457200" y="1130417"/>
            <a:ext cx="8229600" cy="4525963"/>
          </a:xfrm>
        </p:spPr>
        <p:txBody>
          <a:bodyPr>
            <a:normAutofit lnSpcReduction="10000"/>
          </a:bodyPr>
          <a:lstStyle/>
          <a:p>
            <a:pPr defTabSz="858838"/>
            <a:r>
              <a:rPr lang="en-GB" sz="2400" dirty="0"/>
              <a:t>Variation partitioning analysis (</a:t>
            </a:r>
            <a:r>
              <a:rPr lang="en-GB" sz="2400" dirty="0" err="1" smtClean="0"/>
              <a:t>Borcard</a:t>
            </a:r>
            <a:r>
              <a:rPr lang="en-GB" sz="2400" dirty="0" smtClean="0"/>
              <a:t> et al. 1992</a:t>
            </a:r>
            <a:r>
              <a:rPr lang="en-US" sz="2400" dirty="0" smtClean="0"/>
              <a:t> – 2159 citations on </a:t>
            </a:r>
            <a:r>
              <a:rPr lang="en-US" sz="2400" dirty="0" err="1" smtClean="0"/>
              <a:t>google</a:t>
            </a:r>
            <a:r>
              <a:rPr lang="en-US" sz="2400" dirty="0" smtClean="0"/>
              <a:t> scholar)</a:t>
            </a:r>
            <a:endParaRPr lang="en-US" sz="2400" dirty="0"/>
          </a:p>
          <a:p>
            <a:pPr defTabSz="858838"/>
            <a:endParaRPr lang="en-GB" sz="2400" dirty="0"/>
          </a:p>
          <a:p>
            <a:pPr marL="490538" lvl="1" indent="-342900" defTabSz="858838">
              <a:buFont typeface="Arial" pitchFamily="34" charset="0"/>
              <a:buChar char="•"/>
            </a:pPr>
            <a:r>
              <a:rPr lang="en-GB" sz="2100" dirty="0"/>
              <a:t>Partition the </a:t>
            </a:r>
            <a:r>
              <a:rPr lang="en-GB" sz="2100" dirty="0" smtClean="0"/>
              <a:t>explained </a:t>
            </a:r>
            <a:r>
              <a:rPr lang="en-GB" sz="2100" dirty="0"/>
              <a:t>variation of </a:t>
            </a:r>
            <a:r>
              <a:rPr lang="en-GB" sz="2100" dirty="0" smtClean="0"/>
              <a:t>in assemblage data – abundance or presence/absence into </a:t>
            </a:r>
            <a:r>
              <a:rPr lang="en-GB" sz="2100" dirty="0"/>
              <a:t>unique and common fractions</a:t>
            </a:r>
          </a:p>
          <a:p>
            <a:pPr marL="433388" lvl="1" defTabSz="858838">
              <a:buFont typeface="Wingdings" charset="2"/>
              <a:buChar char="ü"/>
            </a:pPr>
            <a:endParaRPr lang="en-GB" sz="2100" dirty="0"/>
          </a:p>
          <a:p>
            <a:pPr marL="490538" lvl="1" indent="-342900" defTabSz="858838">
              <a:buFont typeface="Arial" pitchFamily="34" charset="0"/>
              <a:buChar char="•"/>
            </a:pPr>
            <a:r>
              <a:rPr lang="en-GB" sz="2100" dirty="0"/>
              <a:t>CCA and </a:t>
            </a:r>
            <a:r>
              <a:rPr lang="en-GB" sz="2100" dirty="0" smtClean="0"/>
              <a:t>RDA partition the variation between environment and space</a:t>
            </a:r>
          </a:p>
          <a:p>
            <a:pPr marL="490538" lvl="1" indent="-342900" defTabSz="858838">
              <a:buFont typeface="Arial" pitchFamily="34" charset="0"/>
              <a:buChar char="•"/>
            </a:pPr>
            <a:endParaRPr lang="en-GB" sz="2100" dirty="0"/>
          </a:p>
          <a:p>
            <a:pPr marL="433388" lvl="1" defTabSz="858838"/>
            <a:r>
              <a:rPr lang="en-GB" sz="2100" dirty="0" err="1" smtClean="0"/>
              <a:t>Env</a:t>
            </a:r>
            <a:r>
              <a:rPr lang="en-GB" sz="2100" dirty="0" smtClean="0"/>
              <a:t> descriptors </a:t>
            </a:r>
            <a:r>
              <a:rPr lang="en-GB" sz="2100" dirty="0" smtClean="0"/>
              <a:t>easy – as long as you measure the right ones</a:t>
            </a:r>
            <a:endParaRPr lang="en-GB" sz="2100" dirty="0" smtClean="0"/>
          </a:p>
          <a:p>
            <a:pPr marL="433388" lvl="1" defTabSz="858838"/>
            <a:r>
              <a:rPr lang="en-GB" sz="2100" dirty="0" smtClean="0"/>
              <a:t>Space descriptors have developed over the past 20 years or so (see Legendre </a:t>
            </a:r>
            <a:r>
              <a:rPr lang="en-GB" sz="2100" dirty="0" err="1" smtClean="0"/>
              <a:t>ppt</a:t>
            </a:r>
            <a:r>
              <a:rPr lang="en-GB" sz="2100" dirty="0" smtClean="0"/>
              <a:t> if time)</a:t>
            </a:r>
          </a:p>
          <a:p>
            <a:pPr marL="433388" lvl="1" defTabSz="858838"/>
            <a:r>
              <a:rPr lang="en-GB" sz="2100" dirty="0" smtClean="0"/>
              <a:t>Principal coordinates of neighbourhood matrices (PCNM) – is one such technique</a:t>
            </a:r>
          </a:p>
          <a:p>
            <a:endParaRPr lang="en-US" dirty="0"/>
          </a:p>
        </p:txBody>
      </p:sp>
    </p:spTree>
    <p:extLst>
      <p:ext uri="{BB962C8B-B14F-4D97-AF65-F5344CB8AC3E}">
        <p14:creationId xmlns:p14="http://schemas.microsoft.com/office/powerpoint/2010/main" val="23476900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395" y="851701"/>
            <a:ext cx="7601802" cy="5692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3206" y="245660"/>
            <a:ext cx="7788323" cy="584775"/>
          </a:xfrm>
          <a:prstGeom prst="rect">
            <a:avLst/>
          </a:prstGeom>
          <a:noFill/>
        </p:spPr>
        <p:txBody>
          <a:bodyPr wrap="square" rtlCol="0">
            <a:spAutoFit/>
          </a:bodyPr>
          <a:lstStyle/>
          <a:p>
            <a:r>
              <a:rPr lang="en-US" sz="3200" dirty="0" smtClean="0"/>
              <a:t>Variance partitioning</a:t>
            </a:r>
            <a:endParaRPr lang="en-US" sz="3200" dirty="0"/>
          </a:p>
        </p:txBody>
      </p:sp>
    </p:spTree>
    <p:extLst>
      <p:ext uri="{BB962C8B-B14F-4D97-AF65-F5344CB8AC3E}">
        <p14:creationId xmlns:p14="http://schemas.microsoft.com/office/powerpoint/2010/main" val="13921034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D1F3F6CC-3589-564F-AD2F-BC44234DFC36}" type="slidenum">
              <a:rPr lang="en-US" smtClean="0">
                <a:latin typeface="Arial" pitchFamily="-84" charset="0"/>
                <a:ea typeface="Arial" pitchFamily="-84" charset="0"/>
                <a:cs typeface="Arial" pitchFamily="-84" charset="0"/>
              </a:rPr>
              <a:pPr/>
              <a:t>63</a:t>
            </a:fld>
            <a:endParaRPr lang="en-US" smtClean="0">
              <a:latin typeface="Arial" pitchFamily="-84" charset="0"/>
              <a:ea typeface="Arial" pitchFamily="-84" charset="0"/>
              <a:cs typeface="Arial" pitchFamily="-84" charset="0"/>
            </a:endParaRPr>
          </a:p>
        </p:txBody>
      </p:sp>
      <p:sp>
        <p:nvSpPr>
          <p:cNvPr id="23555" name="Rectangle 2"/>
          <p:cNvSpPr>
            <a:spLocks noGrp="1" noChangeArrowheads="1"/>
          </p:cNvSpPr>
          <p:nvPr>
            <p:ph type="title"/>
          </p:nvPr>
        </p:nvSpPr>
        <p:spPr/>
        <p:txBody>
          <a:bodyPr/>
          <a:lstStyle/>
          <a:p>
            <a:pPr eaLnBrk="1" hangingPunct="1"/>
            <a:r>
              <a:rPr lang="en-US" dirty="0" smtClean="0"/>
              <a:t>Spatial variation</a:t>
            </a:r>
            <a:endParaRPr lang="en-US" dirty="0"/>
          </a:p>
        </p:txBody>
      </p:sp>
      <p:sp>
        <p:nvSpPr>
          <p:cNvPr id="23556" name="Rectangle 3"/>
          <p:cNvSpPr>
            <a:spLocks noGrp="1" noChangeArrowheads="1"/>
          </p:cNvSpPr>
          <p:nvPr>
            <p:ph type="body" idx="1"/>
          </p:nvPr>
        </p:nvSpPr>
        <p:spPr>
          <a:xfrm>
            <a:off x="457200" y="2060575"/>
            <a:ext cx="3178175" cy="3673475"/>
          </a:xfrm>
        </p:spPr>
        <p:txBody>
          <a:bodyPr/>
          <a:lstStyle/>
          <a:p>
            <a:pPr eaLnBrk="1" hangingPunct="1"/>
            <a:r>
              <a:rPr lang="en-US" smtClean="0"/>
              <a:t>Gradients / Trends</a:t>
            </a:r>
          </a:p>
          <a:p>
            <a:pPr eaLnBrk="1" hangingPunct="1">
              <a:buFontTx/>
              <a:buNone/>
            </a:pPr>
            <a:endParaRPr lang="en-US" smtClean="0"/>
          </a:p>
          <a:p>
            <a:pPr eaLnBrk="1" hangingPunct="1"/>
            <a:r>
              <a:rPr lang="en-US" smtClean="0"/>
              <a:t>Patchy / Clumped patterns</a:t>
            </a:r>
          </a:p>
          <a:p>
            <a:pPr eaLnBrk="1" hangingPunct="1"/>
            <a:endParaRPr lang="en-US" dirty="0"/>
          </a:p>
        </p:txBody>
      </p:sp>
      <p:pic>
        <p:nvPicPr>
          <p:cNvPr id="23557" name="Picture 4"/>
          <p:cNvPicPr>
            <a:picLocks noChangeAspect="1" noChangeArrowheads="1"/>
          </p:cNvPicPr>
          <p:nvPr/>
        </p:nvPicPr>
        <p:blipFill>
          <a:blip r:embed="rId3"/>
          <a:srcRect/>
          <a:stretch>
            <a:fillRect/>
          </a:stretch>
        </p:blipFill>
        <p:spPr bwMode="auto">
          <a:xfrm>
            <a:off x="3995738" y="1700213"/>
            <a:ext cx="4335462" cy="4694237"/>
          </a:xfrm>
          <a:prstGeom prst="rect">
            <a:avLst/>
          </a:prstGeom>
          <a:noFill/>
          <a:ln w="9525">
            <a:noFill/>
            <a:miter lim="800000"/>
            <a:headEnd/>
            <a:tailEnd/>
          </a:ln>
        </p:spPr>
      </p:pic>
      <p:sp>
        <p:nvSpPr>
          <p:cNvPr id="23558" name="Line 6"/>
          <p:cNvSpPr>
            <a:spLocks noChangeShapeType="1"/>
          </p:cNvSpPr>
          <p:nvPr/>
        </p:nvSpPr>
        <p:spPr bwMode="auto">
          <a:xfrm>
            <a:off x="3348038" y="2492375"/>
            <a:ext cx="719137" cy="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59" name="Line 7"/>
          <p:cNvSpPr>
            <a:spLocks noChangeShapeType="1"/>
          </p:cNvSpPr>
          <p:nvPr/>
        </p:nvSpPr>
        <p:spPr bwMode="auto">
          <a:xfrm>
            <a:off x="3419475" y="4581525"/>
            <a:ext cx="647700" cy="43180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60" name="Line 8"/>
          <p:cNvSpPr>
            <a:spLocks noChangeShapeType="1"/>
          </p:cNvSpPr>
          <p:nvPr/>
        </p:nvSpPr>
        <p:spPr bwMode="auto">
          <a:xfrm>
            <a:off x="3419475" y="4005263"/>
            <a:ext cx="719138" cy="0"/>
          </a:xfrm>
          <a:prstGeom prst="line">
            <a:avLst/>
          </a:prstGeom>
          <a:noFill/>
          <a:ln w="76200">
            <a:solidFill>
              <a:srgbClr val="FF0000"/>
            </a:solidFill>
            <a:round/>
            <a:headEnd/>
            <a:tailEnd type="triangle" w="med" len="med"/>
          </a:ln>
        </p:spPr>
        <p:txBody>
          <a:bodyPr>
            <a:prstTxWarp prst="textNoShape">
              <a:avLst/>
            </a:prstTxWarp>
          </a:bodyPr>
          <a:lstStyle/>
          <a:p>
            <a:endParaRPr lang="en-US"/>
          </a:p>
        </p:txBody>
      </p:sp>
      <p:sp>
        <p:nvSpPr>
          <p:cNvPr id="23561" name="Text Box 9"/>
          <p:cNvSpPr txBox="1">
            <a:spLocks noChangeArrowheads="1"/>
          </p:cNvSpPr>
          <p:nvPr/>
        </p:nvSpPr>
        <p:spPr bwMode="auto">
          <a:xfrm>
            <a:off x="4787900" y="6329363"/>
            <a:ext cx="2655407" cy="369332"/>
          </a:xfrm>
          <a:prstGeom prst="rect">
            <a:avLst/>
          </a:prstGeom>
          <a:solidFill>
            <a:schemeClr val="bg1"/>
          </a:solidFill>
          <a:ln w="9525">
            <a:noFill/>
            <a:miter lim="800000"/>
            <a:headEnd/>
            <a:tailEnd/>
          </a:ln>
        </p:spPr>
        <p:txBody>
          <a:bodyPr wrap="none">
            <a:prstTxWarp prst="textNoShape">
              <a:avLst/>
            </a:prstTxWarp>
            <a:spAutoFit/>
          </a:bodyPr>
          <a:lstStyle/>
          <a:p>
            <a:r>
              <a:rPr lang="en-US" smtClean="0"/>
              <a:t>Linear geographic location</a:t>
            </a:r>
            <a:endParaRPr lang="en-US"/>
          </a:p>
        </p:txBody>
      </p:sp>
      <p:sp>
        <p:nvSpPr>
          <p:cNvPr id="23562" name="Text Box 10"/>
          <p:cNvSpPr txBox="1">
            <a:spLocks noChangeArrowheads="1"/>
          </p:cNvSpPr>
          <p:nvPr/>
        </p:nvSpPr>
        <p:spPr bwMode="auto">
          <a:xfrm>
            <a:off x="66675" y="6524625"/>
            <a:ext cx="3279167" cy="276999"/>
          </a:xfrm>
          <a:prstGeom prst="rect">
            <a:avLst/>
          </a:prstGeom>
          <a:noFill/>
          <a:ln w="9525">
            <a:noFill/>
            <a:miter lim="800000"/>
            <a:headEnd/>
            <a:tailEnd/>
          </a:ln>
        </p:spPr>
        <p:txBody>
          <a:bodyPr wrap="none">
            <a:prstTxWarp prst="textNoShape">
              <a:avLst/>
            </a:prstTxWarp>
            <a:spAutoFit/>
          </a:bodyPr>
          <a:lstStyle/>
          <a:p>
            <a:r>
              <a:rPr lang="en-US" sz="1200" smtClean="0"/>
              <a:t>Source: Borcard et al. (2002) Ecol.Model. 153:51+</a:t>
            </a:r>
            <a:endParaRPr lang="en-US" sz="1200"/>
          </a:p>
        </p:txBody>
      </p:sp>
    </p:spTree>
    <p:extLst>
      <p:ext uri="{BB962C8B-B14F-4D97-AF65-F5344CB8AC3E}">
        <p14:creationId xmlns:p14="http://schemas.microsoft.com/office/powerpoint/2010/main" val="42920824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420225" cy="706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91" y="68631"/>
            <a:ext cx="9030976" cy="6703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828539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8" y="58723"/>
            <a:ext cx="9046997" cy="6701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2862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95" y="50334"/>
            <a:ext cx="8988081" cy="6761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44182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1" y="47039"/>
            <a:ext cx="9053644" cy="6758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4346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916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8783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28770" y="1585329"/>
            <a:ext cx="7407255" cy="4732413"/>
          </a:xfrm>
          <a:prstGeom prst="rect">
            <a:avLst/>
          </a:prstGeom>
        </p:spPr>
      </p:pic>
      <p:sp>
        <p:nvSpPr>
          <p:cNvPr id="3" name="TextBox 2"/>
          <p:cNvSpPr txBox="1"/>
          <p:nvPr/>
        </p:nvSpPr>
        <p:spPr>
          <a:xfrm>
            <a:off x="847288" y="927129"/>
            <a:ext cx="4446165" cy="461665"/>
          </a:xfrm>
          <a:prstGeom prst="rect">
            <a:avLst/>
          </a:prstGeom>
          <a:noFill/>
        </p:spPr>
        <p:txBody>
          <a:bodyPr wrap="square" rtlCol="0">
            <a:spAutoFit/>
          </a:bodyPr>
          <a:lstStyle/>
          <a:p>
            <a:r>
              <a:rPr lang="en-US" sz="2400" dirty="0" smtClean="0"/>
              <a:t>Lake </a:t>
            </a:r>
            <a:r>
              <a:rPr lang="en-US" sz="2400" dirty="0" err="1" smtClean="0"/>
              <a:t>metacommunites</a:t>
            </a:r>
            <a:r>
              <a:rPr lang="en-US" sz="2400" dirty="0" smtClean="0"/>
              <a:t>?</a:t>
            </a:r>
            <a:endParaRPr lang="en-US" sz="2400" dirty="0"/>
          </a:p>
        </p:txBody>
      </p:sp>
    </p:spTree>
    <p:extLst>
      <p:ext uri="{BB962C8B-B14F-4D97-AF65-F5344CB8AC3E}">
        <p14:creationId xmlns:p14="http://schemas.microsoft.com/office/powerpoint/2010/main" val="41500554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190299"/>
            <a:ext cx="9198081" cy="4296102"/>
          </a:xfrm>
          <a:prstGeom prst="rect">
            <a:avLst/>
          </a:prstGeom>
        </p:spPr>
      </p:pic>
      <p:sp>
        <p:nvSpPr>
          <p:cNvPr id="3" name="TextBox 2"/>
          <p:cNvSpPr txBox="1"/>
          <p:nvPr/>
        </p:nvSpPr>
        <p:spPr>
          <a:xfrm>
            <a:off x="847288" y="509414"/>
            <a:ext cx="4446165" cy="369332"/>
          </a:xfrm>
          <a:prstGeom prst="rect">
            <a:avLst/>
          </a:prstGeom>
          <a:noFill/>
        </p:spPr>
        <p:txBody>
          <a:bodyPr wrap="square" rtlCol="0">
            <a:spAutoFit/>
          </a:bodyPr>
          <a:lstStyle/>
          <a:p>
            <a:r>
              <a:rPr lang="en-US" dirty="0" smtClean="0"/>
              <a:t>Lake </a:t>
            </a:r>
            <a:r>
              <a:rPr lang="en-US" dirty="0" err="1" smtClean="0"/>
              <a:t>metacommunites</a:t>
            </a:r>
            <a:r>
              <a:rPr lang="en-US" dirty="0" smtClean="0"/>
              <a:t>?</a:t>
            </a:r>
            <a:endParaRPr lang="en-US" dirty="0"/>
          </a:p>
        </p:txBody>
      </p:sp>
    </p:spTree>
    <p:extLst>
      <p:ext uri="{BB962C8B-B14F-4D97-AF65-F5344CB8AC3E}">
        <p14:creationId xmlns:p14="http://schemas.microsoft.com/office/powerpoint/2010/main" val="35955549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7287" y="480937"/>
            <a:ext cx="4446165" cy="369332"/>
          </a:xfrm>
          <a:prstGeom prst="rect">
            <a:avLst/>
          </a:prstGeom>
          <a:noFill/>
        </p:spPr>
        <p:txBody>
          <a:bodyPr wrap="square" rtlCol="0">
            <a:spAutoFit/>
          </a:bodyPr>
          <a:lstStyle/>
          <a:p>
            <a:r>
              <a:rPr lang="en-US" dirty="0" smtClean="0"/>
              <a:t>Pond </a:t>
            </a:r>
            <a:r>
              <a:rPr lang="en-US" dirty="0" err="1" smtClean="0"/>
              <a:t>metacommunities</a:t>
            </a:r>
            <a:r>
              <a:rPr lang="en-US" dirty="0" smtClean="0"/>
              <a:t>?</a:t>
            </a:r>
            <a:endParaRPr lang="en-US" dirty="0"/>
          </a:p>
        </p:txBody>
      </p:sp>
      <p:pic>
        <p:nvPicPr>
          <p:cNvPr id="3" name="Picture 2"/>
          <p:cNvPicPr>
            <a:picLocks noChangeAspect="1"/>
          </p:cNvPicPr>
          <p:nvPr/>
        </p:nvPicPr>
        <p:blipFill>
          <a:blip r:embed="rId3"/>
          <a:stretch>
            <a:fillRect/>
          </a:stretch>
        </p:blipFill>
        <p:spPr>
          <a:xfrm>
            <a:off x="332613" y="955964"/>
            <a:ext cx="8306382" cy="4000500"/>
          </a:xfrm>
          <a:prstGeom prst="rect">
            <a:avLst/>
          </a:prstGeom>
        </p:spPr>
      </p:pic>
    </p:spTree>
    <p:extLst>
      <p:ext uri="{BB962C8B-B14F-4D97-AF65-F5344CB8AC3E}">
        <p14:creationId xmlns:p14="http://schemas.microsoft.com/office/powerpoint/2010/main" val="39515968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950" y="628650"/>
            <a:ext cx="8928100" cy="5600700"/>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8900" y="654050"/>
            <a:ext cx="8966200" cy="5549900"/>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0" y="152400"/>
            <a:ext cx="7893050" cy="494611"/>
          </a:xfrm>
          <a:prstGeom prst="rect">
            <a:avLst/>
          </a:prstGeom>
          <a:noFill/>
          <a:ln w="9525">
            <a:noFill/>
            <a:miter lim="800000"/>
            <a:headEnd/>
            <a:tailEnd/>
          </a:ln>
        </p:spPr>
        <p:txBody>
          <a:bodyPr lIns="93590" tIns="46794" rIns="93590" bIns="46794">
            <a:prstTxWarp prst="textNoShape">
              <a:avLst/>
            </a:prstTxWarp>
            <a:spAutoFit/>
          </a:bodyPr>
          <a:lstStyle/>
          <a:p>
            <a:pPr defTabSz="935038"/>
            <a:r>
              <a:rPr lang="en-US" sz="2600" dirty="0" smtClean="0"/>
              <a:t>Pond </a:t>
            </a:r>
            <a:r>
              <a:rPr lang="en-US" sz="2600" dirty="0" err="1" smtClean="0"/>
              <a:t>metacommunities</a:t>
            </a:r>
            <a:r>
              <a:rPr lang="en-US" sz="2600" dirty="0" smtClean="0"/>
              <a:t> (De </a:t>
            </a:r>
            <a:r>
              <a:rPr lang="en-US" sz="2600" dirty="0" err="1" smtClean="0"/>
              <a:t>Bei</a:t>
            </a:r>
            <a:r>
              <a:rPr lang="en-US" sz="2600" dirty="0" smtClean="0"/>
              <a:t> </a:t>
            </a:r>
            <a:r>
              <a:rPr lang="en-US" sz="2600" i="1" dirty="0" smtClean="0"/>
              <a:t>et al</a:t>
            </a:r>
            <a:r>
              <a:rPr lang="en-US" sz="2600" dirty="0" smtClean="0"/>
              <a:t>. 2012)</a:t>
            </a:r>
            <a:r>
              <a:rPr lang="en-US" sz="2600" b="0" u="none" baseline="0" dirty="0" smtClean="0"/>
              <a:t> </a:t>
            </a:r>
            <a:endParaRPr lang="en-GB" sz="2600" b="0" i="1" u="none" baseline="0" dirty="0">
              <a:solidFill>
                <a:schemeClr val="bg1"/>
              </a:solidFill>
            </a:endParaRPr>
          </a:p>
        </p:txBody>
      </p:sp>
      <p:pic>
        <p:nvPicPr>
          <p:cNvPr id="3" name="Picture 2"/>
          <p:cNvPicPr>
            <a:picLocks noChangeAspect="1"/>
          </p:cNvPicPr>
          <p:nvPr/>
        </p:nvPicPr>
        <p:blipFill>
          <a:blip r:embed="rId3"/>
          <a:stretch>
            <a:fillRect/>
          </a:stretch>
        </p:blipFill>
        <p:spPr>
          <a:xfrm>
            <a:off x="-25796" y="1642337"/>
            <a:ext cx="9169796" cy="4105625"/>
          </a:xfrm>
          <a:prstGeom prst="rect">
            <a:avLst/>
          </a:prstGeom>
        </p:spPr>
      </p:pic>
    </p:spTree>
    <p:extLst>
      <p:ext uri="{BB962C8B-B14F-4D97-AF65-F5344CB8AC3E}">
        <p14:creationId xmlns:p14="http://schemas.microsoft.com/office/powerpoint/2010/main" val="18917401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751249"/>
            <a:ext cx="9143934" cy="6115006"/>
          </a:xfrm>
          <a:prstGeom prst="rect">
            <a:avLst/>
          </a:prstGeom>
        </p:spPr>
      </p:pic>
      <p:sp>
        <p:nvSpPr>
          <p:cNvPr id="3" name="Text Box 3"/>
          <p:cNvSpPr txBox="1">
            <a:spLocks noChangeArrowheads="1"/>
          </p:cNvSpPr>
          <p:nvPr/>
        </p:nvSpPr>
        <p:spPr bwMode="auto">
          <a:xfrm>
            <a:off x="262890" y="300990"/>
            <a:ext cx="7893050" cy="494611"/>
          </a:xfrm>
          <a:prstGeom prst="rect">
            <a:avLst/>
          </a:prstGeom>
          <a:noFill/>
          <a:ln w="9525">
            <a:noFill/>
            <a:miter lim="800000"/>
            <a:headEnd/>
            <a:tailEnd/>
          </a:ln>
        </p:spPr>
        <p:txBody>
          <a:bodyPr lIns="93590" tIns="46794" rIns="93590" bIns="46794">
            <a:prstTxWarp prst="textNoShape">
              <a:avLst/>
            </a:prstTxWarp>
            <a:spAutoFit/>
          </a:bodyPr>
          <a:lstStyle/>
          <a:p>
            <a:pPr defTabSz="935038"/>
            <a:r>
              <a:rPr lang="en-US" sz="2600" dirty="0" smtClean="0"/>
              <a:t>Pond </a:t>
            </a:r>
            <a:r>
              <a:rPr lang="en-US" sz="2600" dirty="0" err="1" smtClean="0"/>
              <a:t>metacommunities</a:t>
            </a:r>
            <a:r>
              <a:rPr lang="en-US" sz="2600" dirty="0" smtClean="0"/>
              <a:t> (De </a:t>
            </a:r>
            <a:r>
              <a:rPr lang="en-US" sz="2600" dirty="0" err="1" smtClean="0"/>
              <a:t>Bei</a:t>
            </a:r>
            <a:r>
              <a:rPr lang="en-US" sz="2600" dirty="0" smtClean="0"/>
              <a:t> </a:t>
            </a:r>
            <a:r>
              <a:rPr lang="en-US" sz="2600" i="1" dirty="0" smtClean="0"/>
              <a:t>et al</a:t>
            </a:r>
            <a:r>
              <a:rPr lang="en-US" sz="2600" dirty="0" smtClean="0"/>
              <a:t>. 2012)</a:t>
            </a:r>
            <a:r>
              <a:rPr lang="en-US" sz="2600" b="0" u="none" baseline="0" dirty="0" smtClean="0"/>
              <a:t> </a:t>
            </a:r>
            <a:endParaRPr lang="en-GB" sz="2600" b="0" i="1" u="none" baseline="0" dirty="0">
              <a:solidFill>
                <a:schemeClr val="bg1"/>
              </a:solidFill>
            </a:endParaRPr>
          </a:p>
        </p:txBody>
      </p:sp>
    </p:spTree>
    <p:extLst>
      <p:ext uri="{BB962C8B-B14F-4D97-AF65-F5344CB8AC3E}">
        <p14:creationId xmlns:p14="http://schemas.microsoft.com/office/powerpoint/2010/main" val="31928810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Problems with the method</a:t>
            </a:r>
            <a:endParaRPr lang="en-US" sz="3600" dirty="0"/>
          </a:p>
        </p:txBody>
      </p:sp>
      <p:sp>
        <p:nvSpPr>
          <p:cNvPr id="3" name="Content Placeholder 2"/>
          <p:cNvSpPr>
            <a:spLocks noGrp="1"/>
          </p:cNvSpPr>
          <p:nvPr>
            <p:ph idx="1"/>
          </p:nvPr>
        </p:nvSpPr>
        <p:spPr/>
        <p:txBody>
          <a:bodyPr>
            <a:normAutofit/>
          </a:bodyPr>
          <a:lstStyle/>
          <a:p>
            <a:r>
              <a:rPr lang="en-US" dirty="0" smtClean="0"/>
              <a:t>Some simulation models say inflated type I error  Gilbert &amp; </a:t>
            </a:r>
            <a:r>
              <a:rPr lang="en-US" dirty="0" err="1" smtClean="0"/>
              <a:t>Bennet</a:t>
            </a:r>
            <a:r>
              <a:rPr lang="en-US" dirty="0" smtClean="0"/>
              <a:t> 2010. J Applied Ecology</a:t>
            </a:r>
          </a:p>
          <a:p>
            <a:r>
              <a:rPr lang="en-US" dirty="0" smtClean="0"/>
              <a:t>Legendre et al. state the opposite?? Is robust and good representation</a:t>
            </a:r>
          </a:p>
          <a:p>
            <a:r>
              <a:rPr lang="en-US" dirty="0" smtClean="0"/>
              <a:t>My problem - missing </a:t>
            </a:r>
            <a:r>
              <a:rPr lang="en-US" dirty="0" err="1" smtClean="0"/>
              <a:t>env</a:t>
            </a:r>
            <a:r>
              <a:rPr lang="en-US" dirty="0" smtClean="0"/>
              <a:t> or biotic variables that have a spatial </a:t>
            </a:r>
            <a:r>
              <a:rPr lang="en-US" dirty="0" err="1" smtClean="0"/>
              <a:t>stucture</a:t>
            </a:r>
            <a:r>
              <a:rPr lang="en-US" dirty="0" smtClean="0"/>
              <a:t> and what happens to that variance?</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DSC_0083.jpg"/>
          <p:cNvPicPr>
            <a:picLocks noChangeAspect="1"/>
          </p:cNvPicPr>
          <p:nvPr/>
        </p:nvPicPr>
        <p:blipFill>
          <a:blip r:embed="rId3"/>
          <a:srcRect/>
          <a:stretch>
            <a:fillRect/>
          </a:stretch>
        </p:blipFill>
        <p:spPr bwMode="auto">
          <a:xfrm>
            <a:off x="688525" y="455757"/>
            <a:ext cx="7731575" cy="4866575"/>
          </a:xfrm>
          <a:prstGeom prst="rect">
            <a:avLst/>
          </a:prstGeom>
          <a:noFill/>
          <a:ln w="9525">
            <a:noFill/>
            <a:miter lim="800000"/>
            <a:headEnd/>
            <a:tailEnd/>
          </a:ln>
        </p:spPr>
      </p:pic>
      <p:sp>
        <p:nvSpPr>
          <p:cNvPr id="16387" name="Text Box 3"/>
          <p:cNvSpPr txBox="1">
            <a:spLocks noChangeArrowheads="1"/>
          </p:cNvSpPr>
          <p:nvPr/>
        </p:nvSpPr>
        <p:spPr bwMode="auto">
          <a:xfrm>
            <a:off x="1066800" y="457200"/>
            <a:ext cx="7010400" cy="3295650"/>
          </a:xfrm>
          <a:prstGeom prst="rect">
            <a:avLst/>
          </a:prstGeom>
          <a:noFill/>
          <a:ln w="9525">
            <a:noFill/>
            <a:miter lim="800000"/>
            <a:headEnd/>
            <a:tailEnd/>
          </a:ln>
        </p:spPr>
        <p:txBody>
          <a:bodyPr lIns="93590" tIns="46794" rIns="93590" bIns="46794">
            <a:prstTxWarp prst="textNoShape">
              <a:avLst/>
            </a:prstTxWarp>
            <a:spAutoFit/>
          </a:bodyPr>
          <a:lstStyle/>
          <a:p>
            <a:r>
              <a:rPr lang="en-GB" sz="3200" b="1" smtClean="0">
                <a:solidFill>
                  <a:srgbClr val="000000"/>
                </a:solidFill>
              </a:rPr>
              <a:t>Long-term changes linked with eutrophication and dispersal in shallow lakes metacommunities</a:t>
            </a:r>
            <a:endParaRPr lang="en-GB" sz="3200" smtClean="0">
              <a:solidFill>
                <a:srgbClr val="000000"/>
              </a:solidFill>
            </a:endParaRPr>
          </a:p>
          <a:p>
            <a:pPr algn="ctr"/>
            <a:endParaRPr lang="en-GB" sz="2800" smtClean="0"/>
          </a:p>
          <a:p>
            <a:pPr algn="ctr"/>
            <a:endParaRPr lang="en-GB" sz="2800" b="1" smtClean="0"/>
          </a:p>
          <a:p>
            <a:pPr algn="ctr"/>
            <a:endParaRPr lang="en-GB" sz="2800" b="1" i="1" smtClean="0"/>
          </a:p>
          <a:p>
            <a:pPr algn="ctr"/>
            <a:endParaRPr lang="en-GB" sz="2800" b="1" i="1" dirty="0"/>
          </a:p>
        </p:txBody>
      </p:sp>
      <p:sp>
        <p:nvSpPr>
          <p:cNvPr id="16388" name="Text Box 5"/>
          <p:cNvSpPr txBox="1">
            <a:spLocks noChangeArrowheads="1"/>
          </p:cNvSpPr>
          <p:nvPr/>
        </p:nvSpPr>
        <p:spPr bwMode="auto">
          <a:xfrm>
            <a:off x="0" y="4953000"/>
            <a:ext cx="9144000" cy="1415772"/>
          </a:xfrm>
          <a:prstGeom prst="rect">
            <a:avLst/>
          </a:prstGeom>
          <a:noFill/>
          <a:ln w="9525">
            <a:noFill/>
            <a:miter lim="800000"/>
            <a:headEnd/>
            <a:tailEnd/>
          </a:ln>
        </p:spPr>
        <p:txBody>
          <a:bodyPr>
            <a:prstTxWarp prst="textNoShape">
              <a:avLst/>
            </a:prstTxWarp>
            <a:spAutoFit/>
          </a:bodyPr>
          <a:lstStyle/>
          <a:p>
            <a:pPr algn="ctr"/>
            <a:endParaRPr lang="en-GB" b="1" dirty="0" smtClean="0"/>
          </a:p>
          <a:p>
            <a:pPr algn="ctr"/>
            <a:r>
              <a:rPr lang="en-GB" sz="2000" baseline="30000" dirty="0" err="1" smtClean="0">
                <a:ea typeface="Times New Roman" charset="0"/>
                <a:cs typeface="Times New Roman" charset="0"/>
              </a:rPr>
              <a:t>c</a:t>
            </a:r>
            <a:r>
              <a:rPr lang="en-GB" sz="2000" dirty="0" err="1" smtClean="0">
                <a:ea typeface="Times New Roman" charset="0"/>
                <a:cs typeface="Times New Roman" charset="0"/>
              </a:rPr>
              <a:t>Carl</a:t>
            </a:r>
            <a:r>
              <a:rPr lang="en-GB" sz="2000" dirty="0" smtClean="0">
                <a:ea typeface="Times New Roman" charset="0"/>
                <a:cs typeface="Times New Roman" charset="0"/>
              </a:rPr>
              <a:t> Sayer, </a:t>
            </a:r>
            <a:r>
              <a:rPr lang="en-GB" sz="2000" baseline="30000" dirty="0" err="1" smtClean="0">
                <a:ea typeface="Times New Roman" charset="0"/>
                <a:cs typeface="Times New Roman" charset="0"/>
              </a:rPr>
              <a:t>c</a:t>
            </a:r>
            <a:r>
              <a:rPr lang="en-GB" sz="2000" dirty="0" err="1" smtClean="0">
                <a:ea typeface="Times New Roman" charset="0"/>
                <a:cs typeface="Times New Roman" charset="0"/>
              </a:rPr>
              <a:t>Thomas</a:t>
            </a:r>
            <a:r>
              <a:rPr lang="en-GB" sz="2000" dirty="0" smtClean="0">
                <a:ea typeface="Times New Roman" charset="0"/>
                <a:cs typeface="Times New Roman" charset="0"/>
              </a:rPr>
              <a:t> Davidson,</a:t>
            </a:r>
            <a:r>
              <a:rPr lang="en-GB" sz="2000" baseline="30000" dirty="0" smtClean="0">
                <a:ea typeface="Times New Roman" charset="0"/>
                <a:cs typeface="Times New Roman" charset="0"/>
              </a:rPr>
              <a:t> </a:t>
            </a:r>
            <a:r>
              <a:rPr lang="en-GB" sz="2000" baseline="30000" dirty="0" err="1" smtClean="0">
                <a:ea typeface="Times New Roman" charset="0"/>
                <a:cs typeface="Times New Roman" charset="0"/>
              </a:rPr>
              <a:t>b</a:t>
            </a:r>
            <a:r>
              <a:rPr lang="en-GB" sz="2000" dirty="0" err="1" smtClean="0">
                <a:ea typeface="Times New Roman" charset="0"/>
                <a:cs typeface="Times New Roman" charset="0"/>
              </a:rPr>
              <a:t>Stephen</a:t>
            </a:r>
            <a:r>
              <a:rPr lang="en-GB" sz="2000" dirty="0" smtClean="0">
                <a:ea typeface="Times New Roman" charset="0"/>
                <a:cs typeface="Times New Roman" charset="0"/>
              </a:rPr>
              <a:t>  Brooks,  and </a:t>
            </a:r>
            <a:r>
              <a:rPr lang="en-GB" sz="2000" baseline="30000" dirty="0" err="1" smtClean="0">
                <a:ea typeface="Times New Roman" charset="0"/>
                <a:cs typeface="Times New Roman" charset="0"/>
              </a:rPr>
              <a:t>a</a:t>
            </a:r>
            <a:r>
              <a:rPr lang="en-GB" sz="2000" dirty="0" err="1" smtClean="0">
                <a:ea typeface="Times New Roman" charset="0"/>
                <a:cs typeface="Times New Roman" charset="0"/>
              </a:rPr>
              <a:t>Beth</a:t>
            </a:r>
            <a:r>
              <a:rPr lang="en-GB" sz="2000" dirty="0" smtClean="0">
                <a:ea typeface="Times New Roman" charset="0"/>
                <a:cs typeface="Times New Roman" charset="0"/>
              </a:rPr>
              <a:t> Okamura </a:t>
            </a:r>
          </a:p>
          <a:p>
            <a:pPr algn="ctr"/>
            <a:r>
              <a:rPr lang="en-GB" sz="1800" i="1" baseline="-25000" dirty="0" smtClean="0">
                <a:ea typeface="Times New Roman" charset="0"/>
                <a:cs typeface="Times New Roman" charset="0"/>
              </a:rPr>
              <a:t>a Department of Zoology, Natural History Museum, Cromwell Road, London, SW7 5BD.</a:t>
            </a:r>
            <a:r>
              <a:rPr lang="en-GB" sz="1800" b="1" baseline="-25000" dirty="0" smtClean="0">
                <a:ea typeface="Times New Roman" charset="0"/>
                <a:cs typeface="Times New Roman" charset="0"/>
              </a:rPr>
              <a:t> </a:t>
            </a:r>
            <a:r>
              <a:rPr lang="en-GB" sz="1800" i="1" baseline="-25000" dirty="0" smtClean="0">
                <a:ea typeface="Times New Roman" charset="0"/>
                <a:cs typeface="Times New Roman" charset="0"/>
              </a:rPr>
              <a:t>, </a:t>
            </a:r>
          </a:p>
          <a:p>
            <a:pPr algn="ctr"/>
            <a:r>
              <a:rPr lang="en-GB" i="1" baseline="-25000" dirty="0" err="1" smtClean="0">
                <a:ea typeface="Times New Roman" charset="0"/>
                <a:cs typeface="Times New Roman" charset="0"/>
              </a:rPr>
              <a:t>b</a:t>
            </a:r>
            <a:r>
              <a:rPr lang="en-GB" sz="1800" i="1" baseline="-25000" dirty="0" smtClean="0">
                <a:ea typeface="Times New Roman" charset="0"/>
                <a:cs typeface="Times New Roman" charset="0"/>
              </a:rPr>
              <a:t> Department of Entomology, Natural History Museum, Cromwell Road, London, SW7 5BD.</a:t>
            </a:r>
            <a:r>
              <a:rPr lang="en-GB" sz="1800" b="1" baseline="-25000" dirty="0" smtClean="0">
                <a:ea typeface="Times New Roman" charset="0"/>
                <a:cs typeface="Times New Roman" charset="0"/>
              </a:rPr>
              <a:t> </a:t>
            </a:r>
            <a:r>
              <a:rPr lang="en-GB" sz="1800" i="1" baseline="-25000" dirty="0" smtClean="0">
                <a:ea typeface="Times New Roman" charset="0"/>
                <a:cs typeface="Times New Roman" charset="0"/>
              </a:rPr>
              <a:t>, </a:t>
            </a:r>
          </a:p>
          <a:p>
            <a:pPr algn="ctr"/>
            <a:r>
              <a:rPr lang="en-GB" i="1" baseline="-25000" dirty="0" err="1" smtClean="0">
                <a:ea typeface="Times New Roman" charset="0"/>
                <a:cs typeface="Times New Roman" charset="0"/>
              </a:rPr>
              <a:t>c</a:t>
            </a:r>
            <a:r>
              <a:rPr lang="en-GB" sz="1800" b="1" baseline="-25000" dirty="0" smtClean="0">
                <a:ea typeface="Times New Roman" charset="0"/>
                <a:cs typeface="Times New Roman" charset="0"/>
              </a:rPr>
              <a:t> </a:t>
            </a:r>
            <a:r>
              <a:rPr lang="en-GB" sz="1800" i="1" baseline="-25000" dirty="0" smtClean="0">
                <a:ea typeface="Times New Roman" charset="0"/>
                <a:cs typeface="Times New Roman" charset="0"/>
              </a:rPr>
              <a:t>Environmental Change Research Centre, Department of Geography, University College London, Gower Street London, WC1E 6BT</a:t>
            </a:r>
          </a:p>
          <a:p>
            <a:pPr algn="ctr"/>
            <a:endParaRPr lang="en-GB" sz="1800" b="1" baseline="30000" dirty="0" smtClean="0"/>
          </a:p>
        </p:txBody>
      </p:sp>
      <p:sp>
        <p:nvSpPr>
          <p:cNvPr id="16390" name="Text Box 7"/>
          <p:cNvSpPr txBox="1">
            <a:spLocks noChangeArrowheads="1"/>
          </p:cNvSpPr>
          <p:nvPr/>
        </p:nvSpPr>
        <p:spPr bwMode="auto">
          <a:xfrm>
            <a:off x="3795911" y="4768334"/>
            <a:ext cx="1460913" cy="369332"/>
          </a:xfrm>
          <a:prstGeom prst="rect">
            <a:avLst/>
          </a:prstGeom>
          <a:noFill/>
          <a:ln w="9525">
            <a:noFill/>
            <a:miter lim="800000"/>
            <a:headEnd/>
            <a:tailEnd/>
          </a:ln>
        </p:spPr>
        <p:txBody>
          <a:bodyPr wrap="none">
            <a:prstTxWarp prst="textNoShape">
              <a:avLst/>
            </a:prstTxWarp>
            <a:spAutoFit/>
          </a:bodyPr>
          <a:lstStyle/>
          <a:p>
            <a:pPr>
              <a:defRPr/>
            </a:pPr>
            <a:r>
              <a:rPr lang="en-GB" dirty="0" smtClean="0">
                <a:solidFill>
                  <a:srgbClr val="FFFFFF"/>
                </a:solidFill>
                <a:latin typeface="+mj-lt"/>
                <a:ea typeface="Times New Roman" pitchFamily="-106" charset="0"/>
                <a:cs typeface="Times New Roman" pitchFamily="-106" charset="0"/>
              </a:rPr>
              <a:t>Jorge Salgado</a:t>
            </a:r>
            <a:endParaRPr lang="en-GB" dirty="0">
              <a:solidFill>
                <a:srgbClr val="FFFFFF"/>
              </a:solidFill>
              <a:latin typeface="+mj-lt"/>
              <a:ea typeface="Times New Roman" pitchFamily="-106" charset="0"/>
              <a:cs typeface="Times New Roman" pitchFamily="-106" charset="0"/>
            </a:endParaRPr>
          </a:p>
        </p:txBody>
      </p:sp>
      <p:sp>
        <p:nvSpPr>
          <p:cNvPr id="16392" name="TextBox 7"/>
          <p:cNvSpPr txBox="1">
            <a:spLocks noChangeArrowheads="1"/>
          </p:cNvSpPr>
          <p:nvPr/>
        </p:nvSpPr>
        <p:spPr bwMode="auto">
          <a:xfrm>
            <a:off x="914400" y="6553200"/>
            <a:ext cx="1581523" cy="276999"/>
          </a:xfrm>
          <a:prstGeom prst="rect">
            <a:avLst/>
          </a:prstGeom>
          <a:noFill/>
          <a:ln w="9525">
            <a:noFill/>
            <a:miter lim="800000"/>
            <a:headEnd/>
            <a:tailEnd/>
          </a:ln>
        </p:spPr>
        <p:txBody>
          <a:bodyPr wrap="none">
            <a:prstTxWarp prst="textNoShape">
              <a:avLst/>
            </a:prstTxWarp>
            <a:spAutoFit/>
          </a:bodyPr>
          <a:lstStyle/>
          <a:p>
            <a:r>
              <a:rPr lang="en-GB" sz="1200" smtClean="0"/>
              <a:t>Salgado et al. (in prep)</a:t>
            </a:r>
            <a:endParaRPr lang="en-GB" sz="1200"/>
          </a:p>
        </p:txBody>
      </p:sp>
    </p:spTree>
    <p:extLst>
      <p:ext uri="{BB962C8B-B14F-4D97-AF65-F5344CB8AC3E}">
        <p14:creationId xmlns:p14="http://schemas.microsoft.com/office/powerpoint/2010/main" val="31444925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6"/>
          <p:cNvSpPr txBox="1">
            <a:spLocks noChangeArrowheads="1"/>
          </p:cNvSpPr>
          <p:nvPr/>
        </p:nvSpPr>
        <p:spPr bwMode="auto">
          <a:xfrm>
            <a:off x="0" y="0"/>
            <a:ext cx="6781800" cy="584200"/>
          </a:xfrm>
          <a:prstGeom prst="rect">
            <a:avLst/>
          </a:prstGeom>
          <a:noFill/>
          <a:ln w="9525">
            <a:noFill/>
            <a:miter lim="800000"/>
            <a:headEnd/>
            <a:tailEnd/>
          </a:ln>
        </p:spPr>
        <p:txBody>
          <a:bodyPr>
            <a:prstTxWarp prst="textNoShape">
              <a:avLst/>
            </a:prstTxWarp>
            <a:spAutoFit/>
          </a:bodyPr>
          <a:lstStyle/>
          <a:p>
            <a:r>
              <a:rPr lang="en-US" sz="3200" b="1" u="sng" dirty="0"/>
              <a:t>Upper Lough Erne (ULE) system</a:t>
            </a:r>
          </a:p>
        </p:txBody>
      </p:sp>
      <p:pic>
        <p:nvPicPr>
          <p:cNvPr id="20485" name="Picture 7" descr="mapa-Erne_Upper.pdf"/>
          <p:cNvPicPr>
            <a:picLocks noChangeAspect="1"/>
          </p:cNvPicPr>
          <p:nvPr/>
        </p:nvPicPr>
        <p:blipFill>
          <a:blip r:embed="rId3"/>
          <a:srcRect/>
          <a:stretch>
            <a:fillRect/>
          </a:stretch>
        </p:blipFill>
        <p:spPr bwMode="auto">
          <a:xfrm>
            <a:off x="1447800" y="914400"/>
            <a:ext cx="5867400" cy="5562600"/>
          </a:xfrm>
          <a:prstGeom prst="rect">
            <a:avLst/>
          </a:prstGeom>
          <a:noFill/>
          <a:ln w="9525">
            <a:noFill/>
            <a:miter lim="800000"/>
            <a:headEnd/>
            <a:tailEnd/>
          </a:ln>
        </p:spPr>
      </p:pic>
    </p:spTree>
    <p:extLst>
      <p:ext uri="{BB962C8B-B14F-4D97-AF65-F5344CB8AC3E}">
        <p14:creationId xmlns:p14="http://schemas.microsoft.com/office/powerpoint/2010/main" val="347339954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0" y="0"/>
            <a:ext cx="8839200" cy="2557463"/>
          </a:xfrm>
          <a:prstGeom prst="rect">
            <a:avLst/>
          </a:prstGeom>
          <a:noFill/>
          <a:ln w="9525">
            <a:noFill/>
            <a:miter lim="800000"/>
            <a:headEnd/>
            <a:tailEnd/>
          </a:ln>
        </p:spPr>
        <p:txBody>
          <a:bodyPr lIns="93590" tIns="46794" rIns="93590" bIns="46794">
            <a:prstTxWarp prst="textNoShape">
              <a:avLst/>
            </a:prstTxWarp>
            <a:spAutoFit/>
          </a:bodyPr>
          <a:lstStyle/>
          <a:p>
            <a:pPr defTabSz="935038" eaLnBrk="0" hangingPunct="0"/>
            <a:r>
              <a:rPr lang="en-US" sz="3200" b="1" u="sng" dirty="0"/>
              <a:t>Recurrent floods</a:t>
            </a:r>
          </a:p>
          <a:p>
            <a:pPr defTabSz="935038" eaLnBrk="0" hangingPunct="0"/>
            <a:endParaRPr lang="en-US" sz="3200" b="1" u="sng" dirty="0"/>
          </a:p>
          <a:p>
            <a:pPr defTabSz="935038" eaLnBrk="0" hangingPunct="0"/>
            <a:endParaRPr lang="en-GB" sz="3200" b="1" u="sng" dirty="0"/>
          </a:p>
          <a:p>
            <a:pPr defTabSz="935038" eaLnBrk="0" hangingPunct="0"/>
            <a:endParaRPr lang="en-GB" sz="3200" b="1" i="1" u="sng" dirty="0">
              <a:solidFill>
                <a:schemeClr val="bg1"/>
              </a:solidFill>
            </a:endParaRPr>
          </a:p>
          <a:p>
            <a:pPr defTabSz="935038" eaLnBrk="0" hangingPunct="0"/>
            <a:endParaRPr lang="en-US" sz="3200" b="1" i="1" u="sng" dirty="0">
              <a:solidFill>
                <a:schemeClr val="bg1"/>
              </a:solidFill>
            </a:endParaRPr>
          </a:p>
        </p:txBody>
      </p:sp>
      <p:grpSp>
        <p:nvGrpSpPr>
          <p:cNvPr id="2" name="Group 11"/>
          <p:cNvGrpSpPr>
            <a:grpSpLocks/>
          </p:cNvGrpSpPr>
          <p:nvPr/>
        </p:nvGrpSpPr>
        <p:grpSpPr bwMode="auto">
          <a:xfrm>
            <a:off x="381000" y="609600"/>
            <a:ext cx="8458200" cy="5664200"/>
            <a:chOff x="381000" y="609600"/>
            <a:chExt cx="8458200" cy="5664200"/>
          </a:xfrm>
        </p:grpSpPr>
        <p:pic>
          <p:nvPicPr>
            <p:cNvPr id="22534" name="Picture 7" descr="Ferman_46_142733d.jpg"/>
            <p:cNvPicPr>
              <a:picLocks noChangeAspect="1"/>
            </p:cNvPicPr>
            <p:nvPr/>
          </p:nvPicPr>
          <p:blipFill>
            <a:blip r:embed="rId3"/>
            <a:srcRect/>
            <a:stretch>
              <a:fillRect/>
            </a:stretch>
          </p:blipFill>
          <p:spPr bwMode="auto">
            <a:xfrm>
              <a:off x="4724400" y="3733800"/>
              <a:ext cx="4114800" cy="2514600"/>
            </a:xfrm>
            <a:prstGeom prst="rect">
              <a:avLst/>
            </a:prstGeom>
            <a:noFill/>
            <a:ln w="9525">
              <a:noFill/>
              <a:miter lim="800000"/>
              <a:headEnd/>
              <a:tailEnd/>
            </a:ln>
          </p:spPr>
        </p:pic>
        <p:pic>
          <p:nvPicPr>
            <p:cNvPr id="22535" name="Picture 6" descr="4A2EF77AD3842120173E5D80B5D3B8.jpg"/>
            <p:cNvPicPr>
              <a:picLocks noChangeAspect="1"/>
            </p:cNvPicPr>
            <p:nvPr/>
          </p:nvPicPr>
          <p:blipFill>
            <a:blip r:embed="rId4"/>
            <a:srcRect/>
            <a:stretch>
              <a:fillRect/>
            </a:stretch>
          </p:blipFill>
          <p:spPr bwMode="auto">
            <a:xfrm>
              <a:off x="2362200" y="609600"/>
              <a:ext cx="4419600" cy="2895600"/>
            </a:xfrm>
            <a:prstGeom prst="rect">
              <a:avLst/>
            </a:prstGeom>
            <a:noFill/>
            <a:ln w="9525">
              <a:noFill/>
              <a:miter lim="800000"/>
              <a:headEnd/>
              <a:tailEnd/>
            </a:ln>
          </p:spPr>
        </p:pic>
        <p:pic>
          <p:nvPicPr>
            <p:cNvPr id="22536" name="Picture 7" descr="Ferman_44_142721d.jpg"/>
            <p:cNvPicPr>
              <a:picLocks noChangeAspect="1"/>
            </p:cNvPicPr>
            <p:nvPr/>
          </p:nvPicPr>
          <p:blipFill>
            <a:blip r:embed="rId5"/>
            <a:srcRect/>
            <a:stretch>
              <a:fillRect/>
            </a:stretch>
          </p:blipFill>
          <p:spPr bwMode="auto">
            <a:xfrm>
              <a:off x="381000" y="3733800"/>
              <a:ext cx="3913188" cy="2540000"/>
            </a:xfrm>
            <a:prstGeom prst="rect">
              <a:avLst/>
            </a:prstGeom>
            <a:noFill/>
            <a:ln w="9525">
              <a:noFill/>
              <a:miter lim="800000"/>
              <a:headEnd/>
              <a:tailEnd/>
            </a:ln>
          </p:spPr>
        </p:pic>
      </p:grpSp>
    </p:spTree>
    <p:extLst>
      <p:ext uri="{BB962C8B-B14F-4D97-AF65-F5344CB8AC3E}">
        <p14:creationId xmlns:p14="http://schemas.microsoft.com/office/powerpoint/2010/main" val="352032946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3"/>
          <p:cNvSpPr txBox="1">
            <a:spLocks noChangeArrowheads="1"/>
          </p:cNvSpPr>
          <p:nvPr/>
        </p:nvSpPr>
        <p:spPr bwMode="auto">
          <a:xfrm>
            <a:off x="0" y="0"/>
            <a:ext cx="6705600" cy="2557463"/>
          </a:xfrm>
          <a:prstGeom prst="rect">
            <a:avLst/>
          </a:prstGeom>
          <a:noFill/>
          <a:ln w="9525">
            <a:noFill/>
            <a:miter lim="800000"/>
            <a:headEnd/>
            <a:tailEnd/>
          </a:ln>
        </p:spPr>
        <p:txBody>
          <a:bodyPr lIns="93590" tIns="46794" rIns="93590" bIns="46794">
            <a:prstTxWarp prst="textNoShape">
              <a:avLst/>
            </a:prstTxWarp>
            <a:spAutoFit/>
          </a:bodyPr>
          <a:lstStyle/>
          <a:p>
            <a:pPr defTabSz="858838" eaLnBrk="0" hangingPunct="0"/>
            <a:r>
              <a:rPr lang="en-GB" sz="3200" b="1" u="sng">
                <a:solidFill>
                  <a:srgbClr val="FFFFFF"/>
                </a:solidFill>
              </a:rPr>
              <a:t>Lough Erne Drainage</a:t>
            </a:r>
          </a:p>
          <a:p>
            <a:pPr defTabSz="858838" eaLnBrk="0" hangingPunct="0"/>
            <a:endParaRPr lang="en-US" sz="3200" u="sng"/>
          </a:p>
          <a:p>
            <a:pPr defTabSz="858838" eaLnBrk="0" hangingPunct="0"/>
            <a:endParaRPr lang="en-GB" sz="3200" b="1" u="sng"/>
          </a:p>
          <a:p>
            <a:pPr defTabSz="858838" eaLnBrk="0" hangingPunct="0"/>
            <a:endParaRPr lang="en-GB" sz="3200" b="1" i="1" u="sng">
              <a:solidFill>
                <a:schemeClr val="bg1"/>
              </a:solidFill>
            </a:endParaRPr>
          </a:p>
          <a:p>
            <a:pPr defTabSz="858838" eaLnBrk="0" hangingPunct="0"/>
            <a:endParaRPr lang="en-US" sz="3200" b="1" i="1" u="sng">
              <a:solidFill>
                <a:schemeClr val="bg1"/>
              </a:solidFill>
            </a:endParaRPr>
          </a:p>
        </p:txBody>
      </p:sp>
      <p:sp>
        <p:nvSpPr>
          <p:cNvPr id="24579" name="Text Box 5"/>
          <p:cNvSpPr txBox="1">
            <a:spLocks noChangeArrowheads="1"/>
          </p:cNvSpPr>
          <p:nvPr/>
        </p:nvSpPr>
        <p:spPr bwMode="auto">
          <a:xfrm flipH="1">
            <a:off x="228600" y="1524000"/>
            <a:ext cx="8559800" cy="1163638"/>
          </a:xfrm>
          <a:prstGeom prst="rect">
            <a:avLst/>
          </a:prstGeom>
          <a:noFill/>
          <a:ln w="9525">
            <a:noFill/>
            <a:miter lim="800000"/>
            <a:headEnd/>
            <a:tailEnd/>
          </a:ln>
        </p:spPr>
        <p:txBody>
          <a:bodyPr lIns="86058" tIns="43029" rIns="86058" bIns="43029">
            <a:prstTxWarp prst="textNoShape">
              <a:avLst/>
            </a:prstTxWarp>
            <a:spAutoFit/>
          </a:bodyPr>
          <a:lstStyle/>
          <a:p>
            <a:pPr algn="just" defTabSz="858838" eaLnBrk="0" hangingPunct="0">
              <a:buFontTx/>
              <a:buChar char="•"/>
            </a:pPr>
            <a:endParaRPr lang="en-GB"/>
          </a:p>
          <a:p>
            <a:pPr algn="just" defTabSz="858838" eaLnBrk="0" hangingPunct="0">
              <a:buFontTx/>
              <a:buChar char="•"/>
            </a:pPr>
            <a:endParaRPr lang="en-GB"/>
          </a:p>
          <a:p>
            <a:pPr algn="just" defTabSz="858838" eaLnBrk="0" hangingPunct="0"/>
            <a:r>
              <a:rPr lang="en-GB" sz="2200" b="1"/>
              <a:t> </a:t>
            </a:r>
          </a:p>
          <a:p>
            <a:pPr marL="433388" lvl="1" algn="just" defTabSz="858838" eaLnBrk="0" hangingPunct="0">
              <a:buFontTx/>
              <a:buChar char="•"/>
            </a:pPr>
            <a:endParaRPr lang="en-US" sz="2200" b="1"/>
          </a:p>
        </p:txBody>
      </p:sp>
      <p:sp>
        <p:nvSpPr>
          <p:cNvPr id="24580" name="TextBox 7"/>
          <p:cNvSpPr txBox="1">
            <a:spLocks noChangeArrowheads="1"/>
          </p:cNvSpPr>
          <p:nvPr/>
        </p:nvSpPr>
        <p:spPr bwMode="auto">
          <a:xfrm>
            <a:off x="320040" y="5813425"/>
            <a:ext cx="7467600" cy="830997"/>
          </a:xfrm>
          <a:prstGeom prst="rect">
            <a:avLst/>
          </a:prstGeom>
          <a:noFill/>
          <a:ln w="9525">
            <a:noFill/>
            <a:miter lim="800000"/>
            <a:headEnd/>
            <a:tailEnd/>
          </a:ln>
        </p:spPr>
        <p:txBody>
          <a:bodyPr>
            <a:prstTxWarp prst="textNoShape">
              <a:avLst/>
            </a:prstTxWarp>
            <a:spAutoFit/>
          </a:bodyPr>
          <a:lstStyle/>
          <a:p>
            <a:pPr eaLnBrk="0" hangingPunct="0">
              <a:buFont typeface="Arial" charset="0"/>
              <a:buChar char="•"/>
            </a:pPr>
            <a:endParaRPr lang="en-US" dirty="0"/>
          </a:p>
          <a:p>
            <a:pPr eaLnBrk="0" hangingPunct="0"/>
            <a:r>
              <a:rPr lang="en-US" dirty="0"/>
              <a:t>Improved channels shown in black </a:t>
            </a:r>
          </a:p>
          <a:p>
            <a:pPr eaLnBrk="0" hangingPunct="0"/>
            <a:r>
              <a:rPr lang="en-US" sz="1200" dirty="0"/>
              <a:t>	Price, J.  (1890) Min Proc Civil Eng (2451): 74-</a:t>
            </a:r>
            <a:r>
              <a:rPr lang="en-US" sz="1200" dirty="0" smtClean="0"/>
              <a:t>96</a:t>
            </a:r>
            <a:endParaRPr lang="en-US" sz="1200" dirty="0"/>
          </a:p>
        </p:txBody>
      </p:sp>
      <p:sp>
        <p:nvSpPr>
          <p:cNvPr id="24583" name="TextBox 8"/>
          <p:cNvSpPr txBox="1">
            <a:spLocks noChangeArrowheads="1"/>
          </p:cNvSpPr>
          <p:nvPr/>
        </p:nvSpPr>
        <p:spPr bwMode="auto">
          <a:xfrm>
            <a:off x="5486400" y="117475"/>
            <a:ext cx="3276600" cy="3970318"/>
          </a:xfrm>
          <a:prstGeom prst="rect">
            <a:avLst/>
          </a:prstGeom>
          <a:noFill/>
          <a:ln w="9525">
            <a:noFill/>
            <a:miter lim="800000"/>
            <a:headEnd/>
            <a:tailEnd/>
          </a:ln>
        </p:spPr>
        <p:txBody>
          <a:bodyPr>
            <a:prstTxWarp prst="textNoShape">
              <a:avLst/>
            </a:prstTxWarp>
            <a:spAutoFit/>
          </a:bodyPr>
          <a:lstStyle/>
          <a:p>
            <a:pPr eaLnBrk="0" hangingPunct="0"/>
            <a:endParaRPr lang="en-US" dirty="0"/>
          </a:p>
          <a:p>
            <a:pPr eaLnBrk="0" hangingPunct="0">
              <a:buFont typeface="Arial" charset="0"/>
              <a:buChar char="•"/>
            </a:pPr>
            <a:r>
              <a:rPr lang="en-US" dirty="0"/>
              <a:t> Pre-1890 </a:t>
            </a:r>
          </a:p>
          <a:p>
            <a:pPr eaLnBrk="0" hangingPunct="0"/>
            <a:r>
              <a:rPr lang="en-US" dirty="0"/>
              <a:t>High floods (main </a:t>
            </a:r>
            <a:r>
              <a:rPr lang="en-US" dirty="0" err="1"/>
              <a:t>Lough</a:t>
            </a:r>
            <a:r>
              <a:rPr lang="en-US" dirty="0"/>
              <a:t> water-levels &gt; 157 ft)</a:t>
            </a:r>
          </a:p>
          <a:p>
            <a:pPr eaLnBrk="0" hangingPunct="0"/>
            <a:endParaRPr lang="en-US" dirty="0"/>
          </a:p>
          <a:p>
            <a:pPr eaLnBrk="0" hangingPunct="0">
              <a:buFont typeface="Arial" charset="0"/>
              <a:buChar char="•"/>
            </a:pPr>
            <a:r>
              <a:rPr lang="en-US" dirty="0"/>
              <a:t> 1880-1890 Major drainage schemes (main </a:t>
            </a:r>
            <a:r>
              <a:rPr lang="en-US" dirty="0" err="1"/>
              <a:t>Lough</a:t>
            </a:r>
            <a:r>
              <a:rPr lang="en-US" dirty="0"/>
              <a:t> water-levels &lt; 153 ft)</a:t>
            </a:r>
          </a:p>
          <a:p>
            <a:pPr eaLnBrk="0" hangingPunct="0">
              <a:buFont typeface="Arial" charset="0"/>
              <a:buChar char="•"/>
            </a:pPr>
            <a:endParaRPr lang="en-US" dirty="0"/>
          </a:p>
          <a:p>
            <a:pPr eaLnBrk="0" hangingPunct="0">
              <a:buFont typeface="Arial" charset="0"/>
              <a:buChar char="•"/>
            </a:pPr>
            <a:r>
              <a:rPr lang="en-US" dirty="0"/>
              <a:t> 1950-1960 Hydroelectric power station + drainage (main </a:t>
            </a:r>
            <a:r>
              <a:rPr lang="en-US" dirty="0" err="1"/>
              <a:t>Lough</a:t>
            </a:r>
            <a:r>
              <a:rPr lang="en-US" dirty="0"/>
              <a:t> water-levels = 145-147 ft)</a:t>
            </a:r>
          </a:p>
          <a:p>
            <a:pPr eaLnBrk="0" hangingPunct="0">
              <a:buFont typeface="Arial" charset="0"/>
              <a:buChar char="•"/>
            </a:pPr>
            <a:endParaRPr lang="en-US" dirty="0"/>
          </a:p>
          <a:p>
            <a:pPr eaLnBrk="0" hangingPunct="0">
              <a:buFont typeface="Arial" charset="0"/>
              <a:buChar char="•"/>
            </a:pPr>
            <a:endParaRPr lang="en-US" dirty="0"/>
          </a:p>
        </p:txBody>
      </p:sp>
      <p:pic>
        <p:nvPicPr>
          <p:cNvPr id="24584" name="Picture 9"/>
          <p:cNvPicPr>
            <a:picLocks noChangeAspect="1"/>
          </p:cNvPicPr>
          <p:nvPr/>
        </p:nvPicPr>
        <p:blipFill>
          <a:blip r:embed="rId3"/>
          <a:srcRect/>
          <a:stretch>
            <a:fillRect/>
          </a:stretch>
        </p:blipFill>
        <p:spPr bwMode="auto">
          <a:xfrm>
            <a:off x="320040" y="117475"/>
            <a:ext cx="4352200" cy="5695950"/>
          </a:xfrm>
          <a:prstGeom prst="rect">
            <a:avLst/>
          </a:prstGeom>
          <a:noFill/>
          <a:ln w="9525">
            <a:noFill/>
            <a:miter lim="800000"/>
            <a:headEnd/>
            <a:tailEnd/>
          </a:ln>
        </p:spPr>
      </p:pic>
    </p:spTree>
    <p:extLst>
      <p:ext uri="{BB962C8B-B14F-4D97-AF65-F5344CB8AC3E}">
        <p14:creationId xmlns:p14="http://schemas.microsoft.com/office/powerpoint/2010/main" val="163808220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7"/>
          <p:cNvPicPr>
            <a:picLocks noChangeAspect="1"/>
          </p:cNvPicPr>
          <p:nvPr/>
        </p:nvPicPr>
        <p:blipFill>
          <a:blip r:embed="rId3"/>
          <a:srcRect/>
          <a:stretch>
            <a:fillRect/>
          </a:stretch>
        </p:blipFill>
        <p:spPr bwMode="auto">
          <a:xfrm>
            <a:off x="280988" y="990600"/>
            <a:ext cx="8582025" cy="4978400"/>
          </a:xfrm>
          <a:prstGeom prst="rect">
            <a:avLst/>
          </a:prstGeom>
          <a:noFill/>
          <a:ln w="9525">
            <a:noFill/>
            <a:miter lim="800000"/>
            <a:headEnd/>
            <a:tailEnd/>
          </a:ln>
        </p:spPr>
      </p:pic>
      <p:sp>
        <p:nvSpPr>
          <p:cNvPr id="28675" name="Text Box 3"/>
          <p:cNvSpPr txBox="1">
            <a:spLocks noChangeArrowheads="1"/>
          </p:cNvSpPr>
          <p:nvPr/>
        </p:nvSpPr>
        <p:spPr bwMode="auto">
          <a:xfrm>
            <a:off x="23813" y="-1"/>
            <a:ext cx="8839200" cy="2557463"/>
          </a:xfrm>
          <a:prstGeom prst="rect">
            <a:avLst/>
          </a:prstGeom>
          <a:noFill/>
          <a:ln w="9525">
            <a:noFill/>
            <a:miter lim="800000"/>
            <a:headEnd/>
            <a:tailEnd/>
          </a:ln>
        </p:spPr>
        <p:txBody>
          <a:bodyPr lIns="93590" tIns="46794" rIns="93590" bIns="46794">
            <a:prstTxWarp prst="textNoShape">
              <a:avLst/>
            </a:prstTxWarp>
            <a:spAutoFit/>
          </a:bodyPr>
          <a:lstStyle/>
          <a:p>
            <a:pPr defTabSz="935038" eaLnBrk="0" hangingPunct="0"/>
            <a:r>
              <a:rPr lang="en-US" sz="3200" b="1" u="sng" dirty="0"/>
              <a:t>Eutrophication</a:t>
            </a:r>
          </a:p>
          <a:p>
            <a:pPr defTabSz="935038" eaLnBrk="0" hangingPunct="0"/>
            <a:endParaRPr lang="en-US" sz="3200" b="1" u="sng" dirty="0"/>
          </a:p>
          <a:p>
            <a:pPr defTabSz="935038" eaLnBrk="0" hangingPunct="0"/>
            <a:endParaRPr lang="en-GB" sz="3200" b="1" u="sng" dirty="0"/>
          </a:p>
          <a:p>
            <a:pPr defTabSz="935038" eaLnBrk="0" hangingPunct="0"/>
            <a:endParaRPr lang="en-GB" sz="3200" b="1" i="1" u="sng" dirty="0">
              <a:solidFill>
                <a:schemeClr val="bg1"/>
              </a:solidFill>
            </a:endParaRPr>
          </a:p>
          <a:p>
            <a:pPr defTabSz="935038" eaLnBrk="0" hangingPunct="0"/>
            <a:endParaRPr lang="en-US" sz="3200" b="1" i="1" u="sng" dirty="0">
              <a:solidFill>
                <a:schemeClr val="bg1"/>
              </a:solidFill>
            </a:endParaRPr>
          </a:p>
        </p:txBody>
      </p:sp>
    </p:spTree>
    <p:extLst>
      <p:ext uri="{BB962C8B-B14F-4D97-AF65-F5344CB8AC3E}">
        <p14:creationId xmlns:p14="http://schemas.microsoft.com/office/powerpoint/2010/main" val="197666673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685800" y="1295400"/>
            <a:ext cx="6858000" cy="5262563"/>
            <a:chOff x="685800" y="1143000"/>
            <a:chExt cx="7734300" cy="5525300"/>
          </a:xfrm>
        </p:grpSpPr>
        <p:pic>
          <p:nvPicPr>
            <p:cNvPr id="30737" name="Picture 4"/>
            <p:cNvPicPr>
              <a:picLocks noChangeAspect="1"/>
            </p:cNvPicPr>
            <p:nvPr/>
          </p:nvPicPr>
          <p:blipFill>
            <a:blip r:embed="rId3"/>
            <a:srcRect/>
            <a:stretch>
              <a:fillRect/>
            </a:stretch>
          </p:blipFill>
          <p:spPr bwMode="auto">
            <a:xfrm>
              <a:off x="685800" y="1143000"/>
              <a:ext cx="7734300" cy="5003800"/>
            </a:xfrm>
            <a:prstGeom prst="rect">
              <a:avLst/>
            </a:prstGeom>
            <a:noFill/>
            <a:ln w="9525">
              <a:noFill/>
              <a:miter lim="800000"/>
              <a:headEnd/>
              <a:tailEnd/>
            </a:ln>
          </p:spPr>
        </p:pic>
        <p:sp>
          <p:nvSpPr>
            <p:cNvPr id="30738" name="TextBox 3"/>
            <p:cNvSpPr txBox="1">
              <a:spLocks noChangeArrowheads="1"/>
            </p:cNvSpPr>
            <p:nvPr/>
          </p:nvSpPr>
          <p:spPr bwMode="auto">
            <a:xfrm>
              <a:off x="685800" y="6183557"/>
              <a:ext cx="3706813" cy="484743"/>
            </a:xfrm>
            <a:prstGeom prst="rect">
              <a:avLst/>
            </a:prstGeom>
            <a:noFill/>
            <a:ln w="9525">
              <a:noFill/>
              <a:miter lim="800000"/>
              <a:headEnd/>
              <a:tailEnd/>
            </a:ln>
          </p:spPr>
          <p:txBody>
            <a:bodyPr>
              <a:prstTxWarp prst="textNoShape">
                <a:avLst/>
              </a:prstTxWarp>
              <a:spAutoFit/>
            </a:bodyPr>
            <a:lstStyle/>
            <a:p>
              <a:pPr eaLnBrk="0" hangingPunct="0"/>
              <a:r>
                <a:rPr lang="en-US" sz="1200">
                  <a:solidFill>
                    <a:srgbClr val="FFFFFF"/>
                  </a:solidFill>
                </a:rPr>
                <a:t>Battarbee, </a:t>
              </a:r>
              <a:r>
                <a:rPr lang="en-US" sz="1200" b="1">
                  <a:solidFill>
                    <a:srgbClr val="FFFFFF"/>
                  </a:solidFill>
                </a:rPr>
                <a:t>(1986) </a:t>
              </a:r>
              <a:r>
                <a:rPr lang="en-US" sz="1200" b="1" i="1">
                  <a:solidFill>
                    <a:srgbClr val="FFFFFF"/>
                  </a:solidFill>
                </a:rPr>
                <a:t>Proc.R.Ir.Acad </a:t>
              </a:r>
              <a:r>
                <a:rPr lang="en-US" sz="1200" b="1">
                  <a:solidFill>
                    <a:srgbClr val="FFFFFF"/>
                  </a:solidFill>
                </a:rPr>
                <a:t>v.ol.86B,141-168</a:t>
              </a:r>
              <a:endParaRPr lang="en-US" sz="1200">
                <a:solidFill>
                  <a:srgbClr val="FFFFFF"/>
                </a:solidFill>
              </a:endParaRPr>
            </a:p>
          </p:txBody>
        </p:sp>
      </p:grpSp>
      <p:sp>
        <p:nvSpPr>
          <p:cNvPr id="30725" name="Text Box 3"/>
          <p:cNvSpPr txBox="1">
            <a:spLocks noChangeArrowheads="1"/>
          </p:cNvSpPr>
          <p:nvPr/>
        </p:nvSpPr>
        <p:spPr bwMode="auto">
          <a:xfrm>
            <a:off x="0" y="228600"/>
            <a:ext cx="8991600" cy="1848828"/>
          </a:xfrm>
          <a:prstGeom prst="rect">
            <a:avLst/>
          </a:prstGeom>
          <a:noFill/>
          <a:ln w="9525">
            <a:noFill/>
            <a:miter lim="800000"/>
            <a:headEnd/>
            <a:tailEnd/>
          </a:ln>
        </p:spPr>
        <p:txBody>
          <a:bodyPr lIns="93590" tIns="46794" rIns="93590" bIns="46794">
            <a:prstTxWarp prst="textNoShape">
              <a:avLst/>
            </a:prstTxWarp>
            <a:spAutoFit/>
          </a:bodyPr>
          <a:lstStyle/>
          <a:p>
            <a:pPr defTabSz="858838" eaLnBrk="0" hangingPunct="0"/>
            <a:r>
              <a:rPr lang="en-GB" sz="3600" b="1" u="sng" dirty="0"/>
              <a:t>Historical inferred enrichment curve</a:t>
            </a:r>
          </a:p>
          <a:p>
            <a:pPr defTabSz="858838" eaLnBrk="0" hangingPunct="0"/>
            <a:endParaRPr lang="en-US" u="sng" dirty="0">
              <a:solidFill>
                <a:srgbClr val="FFFFFF"/>
              </a:solidFill>
            </a:endParaRPr>
          </a:p>
          <a:p>
            <a:pPr defTabSz="858838" eaLnBrk="0" hangingPunct="0"/>
            <a:endParaRPr lang="en-GB" sz="2000" b="1" u="sng" dirty="0">
              <a:solidFill>
                <a:srgbClr val="FFFFFF"/>
              </a:solidFill>
            </a:endParaRPr>
          </a:p>
          <a:p>
            <a:pPr defTabSz="858838" eaLnBrk="0" hangingPunct="0"/>
            <a:endParaRPr lang="en-GB" sz="2000" b="1" i="1" u="sng" dirty="0">
              <a:solidFill>
                <a:srgbClr val="FFFFFF"/>
              </a:solidFill>
            </a:endParaRPr>
          </a:p>
          <a:p>
            <a:pPr defTabSz="858838" eaLnBrk="0" hangingPunct="0"/>
            <a:endParaRPr lang="en-US" sz="2000" b="1" i="1" u="sng" dirty="0">
              <a:solidFill>
                <a:srgbClr val="FFFFFF"/>
              </a:solidFill>
            </a:endParaRPr>
          </a:p>
        </p:txBody>
      </p:sp>
      <p:grpSp>
        <p:nvGrpSpPr>
          <p:cNvPr id="3" name="Group 17"/>
          <p:cNvGrpSpPr>
            <a:grpSpLocks/>
          </p:cNvGrpSpPr>
          <p:nvPr/>
        </p:nvGrpSpPr>
        <p:grpSpPr bwMode="auto">
          <a:xfrm>
            <a:off x="6400800" y="2209800"/>
            <a:ext cx="2743200" cy="1905000"/>
            <a:chOff x="6400800" y="2209800"/>
            <a:chExt cx="2743200" cy="1905000"/>
          </a:xfrm>
        </p:grpSpPr>
        <p:grpSp>
          <p:nvGrpSpPr>
            <p:cNvPr id="4" name="Group 12"/>
            <p:cNvGrpSpPr>
              <a:grpSpLocks/>
            </p:cNvGrpSpPr>
            <p:nvPr/>
          </p:nvGrpSpPr>
          <p:grpSpPr bwMode="auto">
            <a:xfrm>
              <a:off x="6477000" y="3505200"/>
              <a:ext cx="2667000" cy="609600"/>
              <a:chOff x="6477000" y="3505200"/>
              <a:chExt cx="2667000" cy="609600"/>
            </a:xfrm>
          </p:grpSpPr>
          <p:sp>
            <p:nvSpPr>
              <p:cNvPr id="30735" name="Left Arrow 7"/>
              <p:cNvSpPr>
                <a:spLocks noChangeArrowheads="1"/>
              </p:cNvSpPr>
              <p:nvPr/>
            </p:nvSpPr>
            <p:spPr bwMode="auto">
              <a:xfrm>
                <a:off x="6477000" y="3505200"/>
                <a:ext cx="1143000" cy="609600"/>
              </a:xfrm>
              <a:prstGeom prst="leftArrow">
                <a:avLst>
                  <a:gd name="adj1" fmla="val 50000"/>
                  <a:gd name="adj2" fmla="val 50000"/>
                </a:avLst>
              </a:prstGeom>
              <a:solidFill>
                <a:schemeClr val="accent1"/>
              </a:solidFill>
              <a:ln w="9525">
                <a:solidFill>
                  <a:schemeClr val="tx1"/>
                </a:solidFill>
                <a:round/>
                <a:headEnd/>
                <a:tailEnd/>
              </a:ln>
            </p:spPr>
            <p:txBody>
              <a:bodyPr>
                <a:prstTxWarp prst="textNoShape">
                  <a:avLst/>
                </a:prstTxWarp>
              </a:bodyPr>
              <a:lstStyle/>
              <a:p>
                <a:pPr eaLnBrk="0" hangingPunct="0"/>
                <a:endParaRPr lang="en-US"/>
              </a:p>
            </p:txBody>
          </p:sp>
          <p:sp>
            <p:nvSpPr>
              <p:cNvPr id="30736" name="TextBox 9"/>
              <p:cNvSpPr txBox="1">
                <a:spLocks noChangeArrowheads="1"/>
              </p:cNvSpPr>
              <p:nvPr/>
            </p:nvSpPr>
            <p:spPr bwMode="auto">
              <a:xfrm>
                <a:off x="7710488" y="3579019"/>
                <a:ext cx="1433512" cy="461963"/>
              </a:xfrm>
              <a:prstGeom prst="rect">
                <a:avLst/>
              </a:prstGeom>
              <a:noFill/>
              <a:ln w="9525">
                <a:noFill/>
                <a:miter lim="800000"/>
                <a:headEnd/>
                <a:tailEnd/>
              </a:ln>
            </p:spPr>
            <p:txBody>
              <a:bodyPr wrap="none">
                <a:prstTxWarp prst="textNoShape">
                  <a:avLst/>
                </a:prstTxWarp>
                <a:spAutoFit/>
              </a:bodyPr>
              <a:lstStyle/>
              <a:p>
                <a:r>
                  <a:rPr lang="en-US"/>
                  <a:t>Dredging</a:t>
                </a:r>
              </a:p>
            </p:txBody>
          </p:sp>
        </p:grpSp>
        <p:grpSp>
          <p:nvGrpSpPr>
            <p:cNvPr id="5" name="Group 11"/>
            <p:cNvGrpSpPr>
              <a:grpSpLocks/>
            </p:cNvGrpSpPr>
            <p:nvPr/>
          </p:nvGrpSpPr>
          <p:grpSpPr bwMode="auto">
            <a:xfrm>
              <a:off x="6400800" y="2209800"/>
              <a:ext cx="2743200" cy="609600"/>
              <a:chOff x="6400800" y="2209800"/>
              <a:chExt cx="2743200" cy="609600"/>
            </a:xfrm>
          </p:grpSpPr>
          <p:sp>
            <p:nvSpPr>
              <p:cNvPr id="30733" name="Left Arrow 8"/>
              <p:cNvSpPr>
                <a:spLocks noChangeArrowheads="1"/>
              </p:cNvSpPr>
              <p:nvPr/>
            </p:nvSpPr>
            <p:spPr bwMode="auto">
              <a:xfrm>
                <a:off x="6400800" y="2209800"/>
                <a:ext cx="1219200" cy="609600"/>
              </a:xfrm>
              <a:prstGeom prst="leftArrow">
                <a:avLst>
                  <a:gd name="adj1" fmla="val 50000"/>
                  <a:gd name="adj2" fmla="val 50000"/>
                </a:avLst>
              </a:prstGeom>
              <a:solidFill>
                <a:schemeClr val="accent1"/>
              </a:solidFill>
              <a:ln w="9525">
                <a:solidFill>
                  <a:schemeClr val="tx1"/>
                </a:solidFill>
                <a:round/>
                <a:headEnd/>
                <a:tailEnd/>
              </a:ln>
            </p:spPr>
            <p:txBody>
              <a:bodyPr>
                <a:prstTxWarp prst="textNoShape">
                  <a:avLst/>
                </a:prstTxWarp>
              </a:bodyPr>
              <a:lstStyle/>
              <a:p>
                <a:pPr eaLnBrk="0" hangingPunct="0"/>
                <a:endParaRPr lang="en-US"/>
              </a:p>
            </p:txBody>
          </p:sp>
          <p:sp>
            <p:nvSpPr>
              <p:cNvPr id="30734" name="TextBox 11"/>
              <p:cNvSpPr txBox="1">
                <a:spLocks noChangeArrowheads="1"/>
              </p:cNvSpPr>
              <p:nvPr/>
            </p:nvSpPr>
            <p:spPr bwMode="auto">
              <a:xfrm>
                <a:off x="7710488" y="2283619"/>
                <a:ext cx="1433512" cy="461963"/>
              </a:xfrm>
              <a:prstGeom prst="rect">
                <a:avLst/>
              </a:prstGeom>
              <a:noFill/>
              <a:ln w="9525">
                <a:noFill/>
                <a:miter lim="800000"/>
                <a:headEnd/>
                <a:tailEnd/>
              </a:ln>
            </p:spPr>
            <p:txBody>
              <a:bodyPr wrap="none">
                <a:prstTxWarp prst="textNoShape">
                  <a:avLst/>
                </a:prstTxWarp>
                <a:spAutoFit/>
              </a:bodyPr>
              <a:lstStyle/>
              <a:p>
                <a:r>
                  <a:rPr lang="en-US"/>
                  <a:t>Dredging</a:t>
                </a:r>
              </a:p>
            </p:txBody>
          </p:sp>
        </p:grpSp>
      </p:grpSp>
      <p:grpSp>
        <p:nvGrpSpPr>
          <p:cNvPr id="6" name="Group 16"/>
          <p:cNvGrpSpPr>
            <a:grpSpLocks/>
          </p:cNvGrpSpPr>
          <p:nvPr/>
        </p:nvGrpSpPr>
        <p:grpSpPr bwMode="auto">
          <a:xfrm>
            <a:off x="5943600" y="1828800"/>
            <a:ext cx="1365250" cy="2900363"/>
            <a:chOff x="5791200" y="1828800"/>
            <a:chExt cx="1365127" cy="2900065"/>
          </a:xfrm>
        </p:grpSpPr>
        <p:sp>
          <p:nvSpPr>
            <p:cNvPr id="30728" name="TextBox 13"/>
            <p:cNvSpPr txBox="1">
              <a:spLocks noChangeArrowheads="1"/>
            </p:cNvSpPr>
            <p:nvPr/>
          </p:nvSpPr>
          <p:spPr bwMode="auto">
            <a:xfrm>
              <a:off x="5791200" y="4267200"/>
              <a:ext cx="1365127" cy="461665"/>
            </a:xfrm>
            <a:prstGeom prst="rect">
              <a:avLst/>
            </a:prstGeom>
            <a:noFill/>
            <a:ln w="9525">
              <a:noFill/>
              <a:miter lim="800000"/>
              <a:headEnd/>
              <a:tailEnd/>
            </a:ln>
          </p:spPr>
          <p:txBody>
            <a:bodyPr wrap="none">
              <a:prstTxWarp prst="textNoShape">
                <a:avLst/>
              </a:prstTxWarp>
              <a:spAutoFit/>
            </a:bodyPr>
            <a:lstStyle/>
            <a:p>
              <a:r>
                <a:rPr lang="en-US">
                  <a:solidFill>
                    <a:srgbClr val="FF0000"/>
                  </a:solidFill>
                </a:rPr>
                <a:t>50 years</a:t>
              </a:r>
            </a:p>
          </p:txBody>
        </p:sp>
        <p:sp>
          <p:nvSpPr>
            <p:cNvPr id="30729" name="TextBox 14"/>
            <p:cNvSpPr txBox="1">
              <a:spLocks noChangeArrowheads="1"/>
            </p:cNvSpPr>
            <p:nvPr/>
          </p:nvSpPr>
          <p:spPr bwMode="auto">
            <a:xfrm>
              <a:off x="5791200" y="2971800"/>
              <a:ext cx="1365127" cy="461665"/>
            </a:xfrm>
            <a:prstGeom prst="rect">
              <a:avLst/>
            </a:prstGeom>
            <a:noFill/>
            <a:ln w="9525">
              <a:noFill/>
              <a:miter lim="800000"/>
              <a:headEnd/>
              <a:tailEnd/>
            </a:ln>
          </p:spPr>
          <p:txBody>
            <a:bodyPr wrap="none">
              <a:prstTxWarp prst="textNoShape">
                <a:avLst/>
              </a:prstTxWarp>
              <a:spAutoFit/>
            </a:bodyPr>
            <a:lstStyle/>
            <a:p>
              <a:r>
                <a:rPr lang="en-US">
                  <a:solidFill>
                    <a:srgbClr val="FF0000"/>
                  </a:solidFill>
                </a:rPr>
                <a:t>50 years</a:t>
              </a:r>
            </a:p>
          </p:txBody>
        </p:sp>
        <p:sp>
          <p:nvSpPr>
            <p:cNvPr id="30730" name="TextBox 15"/>
            <p:cNvSpPr txBox="1">
              <a:spLocks noChangeArrowheads="1"/>
            </p:cNvSpPr>
            <p:nvPr/>
          </p:nvSpPr>
          <p:spPr bwMode="auto">
            <a:xfrm>
              <a:off x="5791200" y="1828800"/>
              <a:ext cx="1365127" cy="461665"/>
            </a:xfrm>
            <a:prstGeom prst="rect">
              <a:avLst/>
            </a:prstGeom>
            <a:noFill/>
            <a:ln w="9525">
              <a:noFill/>
              <a:miter lim="800000"/>
              <a:headEnd/>
              <a:tailEnd/>
            </a:ln>
          </p:spPr>
          <p:txBody>
            <a:bodyPr wrap="none">
              <a:prstTxWarp prst="textNoShape">
                <a:avLst/>
              </a:prstTxWarp>
              <a:spAutoFit/>
            </a:bodyPr>
            <a:lstStyle/>
            <a:p>
              <a:r>
                <a:rPr lang="en-US">
                  <a:solidFill>
                    <a:srgbClr val="FF0000"/>
                  </a:solidFill>
                </a:rPr>
                <a:t>50 years</a:t>
              </a:r>
            </a:p>
          </p:txBody>
        </p:sp>
      </p:grpSp>
    </p:spTree>
    <p:extLst>
      <p:ext uri="{BB962C8B-B14F-4D97-AF65-F5344CB8AC3E}">
        <p14:creationId xmlns:p14="http://schemas.microsoft.com/office/powerpoint/2010/main" val="387393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5"/>
          <p:cNvSpPr txBox="1">
            <a:spLocks noChangeArrowheads="1"/>
          </p:cNvSpPr>
          <p:nvPr/>
        </p:nvSpPr>
        <p:spPr bwMode="auto">
          <a:xfrm flipH="1">
            <a:off x="228600" y="1524000"/>
            <a:ext cx="8559800" cy="1163638"/>
          </a:xfrm>
          <a:prstGeom prst="rect">
            <a:avLst/>
          </a:prstGeom>
          <a:noFill/>
          <a:ln w="9525">
            <a:noFill/>
            <a:miter lim="800000"/>
            <a:headEnd/>
            <a:tailEnd/>
          </a:ln>
        </p:spPr>
        <p:txBody>
          <a:bodyPr lIns="86058" tIns="43029" rIns="86058" bIns="43029">
            <a:prstTxWarp prst="textNoShape">
              <a:avLst/>
            </a:prstTxWarp>
            <a:spAutoFit/>
          </a:bodyPr>
          <a:lstStyle/>
          <a:p>
            <a:pPr algn="just" defTabSz="858838" eaLnBrk="0" hangingPunct="0">
              <a:buFontTx/>
              <a:buChar char="•"/>
            </a:pPr>
            <a:endParaRPr lang="en-GB"/>
          </a:p>
          <a:p>
            <a:pPr algn="just" defTabSz="858838" eaLnBrk="0" hangingPunct="0">
              <a:buFontTx/>
              <a:buChar char="•"/>
            </a:pPr>
            <a:endParaRPr lang="en-GB"/>
          </a:p>
          <a:p>
            <a:pPr algn="just" defTabSz="858838" eaLnBrk="0" hangingPunct="0"/>
            <a:r>
              <a:rPr lang="en-GB" sz="2200" b="1"/>
              <a:t> </a:t>
            </a:r>
          </a:p>
          <a:p>
            <a:pPr marL="433388" lvl="1" algn="just" defTabSz="858838" eaLnBrk="0" hangingPunct="0">
              <a:buFontTx/>
              <a:buChar char="•"/>
            </a:pPr>
            <a:endParaRPr lang="en-US" sz="2200" b="1"/>
          </a:p>
        </p:txBody>
      </p:sp>
      <p:grpSp>
        <p:nvGrpSpPr>
          <p:cNvPr id="2" name="Group 12"/>
          <p:cNvGrpSpPr>
            <a:grpSpLocks/>
          </p:cNvGrpSpPr>
          <p:nvPr/>
        </p:nvGrpSpPr>
        <p:grpSpPr bwMode="auto">
          <a:xfrm>
            <a:off x="457200" y="838200"/>
            <a:ext cx="8686800" cy="3511550"/>
            <a:chOff x="457200" y="1219200"/>
            <a:chExt cx="8686800" cy="3511550"/>
          </a:xfrm>
        </p:grpSpPr>
        <p:pic>
          <p:nvPicPr>
            <p:cNvPr id="32794" name="Picture 4"/>
            <p:cNvPicPr>
              <a:picLocks noChangeAspect="1"/>
            </p:cNvPicPr>
            <p:nvPr/>
          </p:nvPicPr>
          <p:blipFill>
            <a:blip r:embed="rId3"/>
            <a:srcRect/>
            <a:stretch>
              <a:fillRect/>
            </a:stretch>
          </p:blipFill>
          <p:spPr bwMode="auto">
            <a:xfrm>
              <a:off x="457200" y="1219200"/>
              <a:ext cx="8178800" cy="3035300"/>
            </a:xfrm>
            <a:prstGeom prst="rect">
              <a:avLst/>
            </a:prstGeom>
            <a:noFill/>
            <a:ln w="9525">
              <a:noFill/>
              <a:miter lim="800000"/>
              <a:headEnd/>
              <a:tailEnd/>
            </a:ln>
          </p:spPr>
        </p:pic>
        <p:sp>
          <p:nvSpPr>
            <p:cNvPr id="32795" name="Text Box 27"/>
            <p:cNvSpPr txBox="1">
              <a:spLocks noChangeArrowheads="1"/>
            </p:cNvSpPr>
            <p:nvPr/>
          </p:nvSpPr>
          <p:spPr bwMode="auto">
            <a:xfrm>
              <a:off x="4267200" y="4267200"/>
              <a:ext cx="2252663" cy="461963"/>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Bryozoans</a:t>
              </a:r>
            </a:p>
          </p:txBody>
        </p:sp>
        <p:sp>
          <p:nvSpPr>
            <p:cNvPr id="32796" name="Text Box 28"/>
            <p:cNvSpPr txBox="1">
              <a:spLocks noChangeArrowheads="1"/>
            </p:cNvSpPr>
            <p:nvPr/>
          </p:nvSpPr>
          <p:spPr bwMode="auto">
            <a:xfrm>
              <a:off x="6535738" y="4267200"/>
              <a:ext cx="2608262" cy="46355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Chironomids</a:t>
              </a:r>
            </a:p>
          </p:txBody>
        </p:sp>
        <p:sp>
          <p:nvSpPr>
            <p:cNvPr id="32797" name="Text Box 29"/>
            <p:cNvSpPr txBox="1">
              <a:spLocks noChangeArrowheads="1"/>
            </p:cNvSpPr>
            <p:nvPr/>
          </p:nvSpPr>
          <p:spPr bwMode="auto">
            <a:xfrm>
              <a:off x="838200" y="4267200"/>
              <a:ext cx="2652713" cy="461963"/>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Macrophytes</a:t>
              </a:r>
            </a:p>
          </p:txBody>
        </p:sp>
      </p:grpSp>
      <p:grpSp>
        <p:nvGrpSpPr>
          <p:cNvPr id="3" name="Group 30"/>
          <p:cNvGrpSpPr>
            <a:grpSpLocks/>
          </p:cNvGrpSpPr>
          <p:nvPr/>
        </p:nvGrpSpPr>
        <p:grpSpPr bwMode="auto">
          <a:xfrm>
            <a:off x="685800" y="4572000"/>
            <a:ext cx="7924800" cy="1833563"/>
            <a:chOff x="685800" y="4572000"/>
            <a:chExt cx="7925546" cy="1833563"/>
          </a:xfrm>
        </p:grpSpPr>
        <p:grpSp>
          <p:nvGrpSpPr>
            <p:cNvPr id="4" name="Group 19"/>
            <p:cNvGrpSpPr>
              <a:grpSpLocks/>
            </p:cNvGrpSpPr>
            <p:nvPr/>
          </p:nvGrpSpPr>
          <p:grpSpPr bwMode="auto">
            <a:xfrm>
              <a:off x="685800" y="4572000"/>
              <a:ext cx="7925546" cy="1833563"/>
              <a:chOff x="762000" y="4572000"/>
              <a:chExt cx="7924800" cy="1833563"/>
            </a:xfrm>
          </p:grpSpPr>
          <p:grpSp>
            <p:nvGrpSpPr>
              <p:cNvPr id="5" name="Group 13"/>
              <p:cNvGrpSpPr>
                <a:grpSpLocks/>
              </p:cNvGrpSpPr>
              <p:nvPr/>
            </p:nvGrpSpPr>
            <p:grpSpPr bwMode="auto">
              <a:xfrm>
                <a:off x="762000" y="4572000"/>
                <a:ext cx="5756274" cy="1295611"/>
                <a:chOff x="1752600" y="5105400"/>
                <a:chExt cx="5756275" cy="1295400"/>
              </a:xfrm>
            </p:grpSpPr>
            <p:pic>
              <p:nvPicPr>
                <p:cNvPr id="32791" name="Picture 11"/>
                <p:cNvPicPr>
                  <a:picLocks noChangeAspect="1"/>
                </p:cNvPicPr>
                <p:nvPr/>
              </p:nvPicPr>
              <p:blipFill>
                <a:blip r:embed="rId4"/>
                <a:srcRect/>
                <a:stretch>
                  <a:fillRect/>
                </a:stretch>
              </p:blipFill>
              <p:spPr bwMode="auto">
                <a:xfrm>
                  <a:off x="1752600" y="5105400"/>
                  <a:ext cx="1676400" cy="1281113"/>
                </a:xfrm>
                <a:prstGeom prst="rect">
                  <a:avLst/>
                </a:prstGeom>
                <a:noFill/>
                <a:ln w="9525">
                  <a:noFill/>
                  <a:miter lim="800000"/>
                  <a:headEnd/>
                  <a:tailEnd/>
                </a:ln>
              </p:spPr>
            </p:pic>
            <p:pic>
              <p:nvPicPr>
                <p:cNvPr id="32792" name="Picture 12"/>
                <p:cNvPicPr>
                  <a:picLocks noChangeAspect="1"/>
                </p:cNvPicPr>
                <p:nvPr/>
              </p:nvPicPr>
              <p:blipFill>
                <a:blip r:embed="rId5"/>
                <a:srcRect/>
                <a:stretch>
                  <a:fillRect/>
                </a:stretch>
              </p:blipFill>
              <p:spPr bwMode="auto">
                <a:xfrm>
                  <a:off x="3657600" y="5105400"/>
                  <a:ext cx="1828800" cy="1284288"/>
                </a:xfrm>
                <a:prstGeom prst="rect">
                  <a:avLst/>
                </a:prstGeom>
                <a:noFill/>
                <a:ln w="9525">
                  <a:noFill/>
                  <a:miter lim="800000"/>
                  <a:headEnd/>
                  <a:tailEnd/>
                </a:ln>
              </p:spPr>
            </p:pic>
            <p:pic>
              <p:nvPicPr>
                <p:cNvPr id="32793" name="Picture 13"/>
                <p:cNvPicPr>
                  <a:picLocks noChangeAspect="1"/>
                </p:cNvPicPr>
                <p:nvPr/>
              </p:nvPicPr>
              <p:blipFill>
                <a:blip r:embed="rId6"/>
                <a:srcRect/>
                <a:stretch>
                  <a:fillRect/>
                </a:stretch>
              </p:blipFill>
              <p:spPr bwMode="auto">
                <a:xfrm>
                  <a:off x="5715000" y="5105400"/>
                  <a:ext cx="1793875" cy="1295400"/>
                </a:xfrm>
                <a:prstGeom prst="rect">
                  <a:avLst/>
                </a:prstGeom>
                <a:noFill/>
                <a:ln w="9525">
                  <a:noFill/>
                  <a:miter lim="800000"/>
                  <a:headEnd/>
                  <a:tailEnd/>
                </a:ln>
              </p:spPr>
            </p:pic>
          </p:grpSp>
          <p:sp>
            <p:nvSpPr>
              <p:cNvPr id="32788" name="Text Box 29"/>
              <p:cNvSpPr txBox="1">
                <a:spLocks noChangeArrowheads="1"/>
              </p:cNvSpPr>
              <p:nvPr/>
            </p:nvSpPr>
            <p:spPr bwMode="auto">
              <a:xfrm>
                <a:off x="1811338" y="5943823"/>
                <a:ext cx="1447800" cy="46174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Molluscs</a:t>
                </a:r>
              </a:p>
            </p:txBody>
          </p:sp>
          <p:sp>
            <p:nvSpPr>
              <p:cNvPr id="32789" name="Text Box 29"/>
              <p:cNvSpPr txBox="1">
                <a:spLocks noChangeArrowheads="1"/>
              </p:cNvSpPr>
              <p:nvPr/>
            </p:nvSpPr>
            <p:spPr bwMode="auto">
              <a:xfrm>
                <a:off x="4706937" y="5943823"/>
                <a:ext cx="1905000" cy="46174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Cladocerans</a:t>
                </a:r>
              </a:p>
            </p:txBody>
          </p:sp>
          <p:sp>
            <p:nvSpPr>
              <p:cNvPr id="32790" name="Text Box 29"/>
              <p:cNvSpPr txBox="1">
                <a:spLocks noChangeArrowheads="1"/>
              </p:cNvSpPr>
              <p:nvPr/>
            </p:nvSpPr>
            <p:spPr bwMode="auto">
              <a:xfrm>
                <a:off x="6781800" y="5943823"/>
                <a:ext cx="1905000" cy="46174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Mites</a:t>
                </a:r>
              </a:p>
            </p:txBody>
          </p:sp>
        </p:grpSp>
        <p:pic>
          <p:nvPicPr>
            <p:cNvPr id="32786" name="Picture 21"/>
            <p:cNvPicPr>
              <a:picLocks noChangeAspect="1"/>
            </p:cNvPicPr>
            <p:nvPr/>
          </p:nvPicPr>
          <p:blipFill>
            <a:blip r:embed="rId7"/>
            <a:srcRect/>
            <a:stretch>
              <a:fillRect/>
            </a:stretch>
          </p:blipFill>
          <p:spPr bwMode="auto">
            <a:xfrm>
              <a:off x="6675074" y="4578346"/>
              <a:ext cx="1783126" cy="1289054"/>
            </a:xfrm>
            <a:prstGeom prst="rect">
              <a:avLst/>
            </a:prstGeom>
            <a:noFill/>
            <a:ln w="9525">
              <a:noFill/>
              <a:miter lim="800000"/>
              <a:headEnd/>
              <a:tailEnd/>
            </a:ln>
          </p:spPr>
        </p:pic>
      </p:grpSp>
      <p:sp>
        <p:nvSpPr>
          <p:cNvPr id="32776" name="TextBox 40"/>
          <p:cNvSpPr txBox="1">
            <a:spLocks noChangeArrowheads="1"/>
          </p:cNvSpPr>
          <p:nvPr/>
        </p:nvSpPr>
        <p:spPr bwMode="auto">
          <a:xfrm>
            <a:off x="914400" y="6553200"/>
            <a:ext cx="1741488" cy="276225"/>
          </a:xfrm>
          <a:prstGeom prst="rect">
            <a:avLst/>
          </a:prstGeom>
          <a:noFill/>
          <a:ln w="9525">
            <a:noFill/>
            <a:miter lim="800000"/>
            <a:headEnd/>
            <a:tailEnd/>
          </a:ln>
        </p:spPr>
        <p:txBody>
          <a:bodyPr wrap="none">
            <a:prstTxWarp prst="textNoShape">
              <a:avLst/>
            </a:prstTxWarp>
            <a:spAutoFit/>
          </a:bodyPr>
          <a:lstStyle/>
          <a:p>
            <a:r>
              <a:rPr lang="en-US" sz="1200"/>
              <a:t>Salgado et al. (in prep)</a:t>
            </a:r>
          </a:p>
        </p:txBody>
      </p:sp>
      <p:sp>
        <p:nvSpPr>
          <p:cNvPr id="6" name="TextBox 5"/>
          <p:cNvSpPr txBox="1"/>
          <p:nvPr/>
        </p:nvSpPr>
        <p:spPr>
          <a:xfrm>
            <a:off x="455613" y="230386"/>
            <a:ext cx="5269230" cy="461665"/>
          </a:xfrm>
          <a:prstGeom prst="rect">
            <a:avLst/>
          </a:prstGeom>
          <a:noFill/>
        </p:spPr>
        <p:txBody>
          <a:bodyPr wrap="square" rtlCol="0">
            <a:spAutoFit/>
          </a:bodyPr>
          <a:lstStyle/>
          <a:p>
            <a:r>
              <a:rPr lang="en-US" sz="2400" dirty="0" smtClean="0"/>
              <a:t>Organisms sampled</a:t>
            </a:r>
            <a:endParaRPr lang="en-US" sz="2400" dirty="0"/>
          </a:p>
        </p:txBody>
      </p:sp>
    </p:spTree>
    <p:extLst>
      <p:ext uri="{BB962C8B-B14F-4D97-AF65-F5344CB8AC3E}">
        <p14:creationId xmlns:p14="http://schemas.microsoft.com/office/powerpoint/2010/main" val="247278541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0" y="0"/>
            <a:ext cx="7893050" cy="2557463"/>
          </a:xfrm>
          <a:prstGeom prst="rect">
            <a:avLst/>
          </a:prstGeom>
          <a:noFill/>
          <a:ln w="9525">
            <a:noFill/>
            <a:miter lim="800000"/>
            <a:headEnd/>
            <a:tailEnd/>
          </a:ln>
        </p:spPr>
        <p:txBody>
          <a:bodyPr lIns="93590" tIns="46794" rIns="93590" bIns="46794">
            <a:prstTxWarp prst="textNoShape">
              <a:avLst/>
            </a:prstTxWarp>
            <a:spAutoFit/>
          </a:bodyPr>
          <a:lstStyle/>
          <a:p>
            <a:pPr defTabSz="935038"/>
            <a:r>
              <a:rPr lang="en-US" sz="3200" b="1" u="sng" dirty="0" err="1" smtClean="0">
                <a:solidFill>
                  <a:srgbClr val="FFFFFF"/>
                </a:solidFill>
              </a:rPr>
              <a:t>Metacommunity</a:t>
            </a:r>
            <a:r>
              <a:rPr lang="en-US" sz="3200" b="1" u="sng" dirty="0" smtClean="0">
                <a:solidFill>
                  <a:srgbClr val="FFFFFF"/>
                </a:solidFill>
              </a:rPr>
              <a:t> perspectives</a:t>
            </a:r>
          </a:p>
          <a:p>
            <a:pPr defTabSz="935038"/>
            <a:endParaRPr lang="en-US" sz="3200" u="sng" dirty="0"/>
          </a:p>
          <a:p>
            <a:pPr defTabSz="935038"/>
            <a:endParaRPr lang="en-GB" sz="3200" b="1" u="sng" dirty="0"/>
          </a:p>
          <a:p>
            <a:pPr defTabSz="935038"/>
            <a:endParaRPr lang="en-GB" sz="3200" b="1" i="1" u="sng" dirty="0">
              <a:solidFill>
                <a:schemeClr val="bg1"/>
              </a:solidFill>
            </a:endParaRPr>
          </a:p>
          <a:p>
            <a:pPr defTabSz="935038"/>
            <a:endParaRPr lang="en-US" sz="3200" b="1" i="1" u="sng" dirty="0">
              <a:solidFill>
                <a:schemeClr val="bg1"/>
              </a:solidFill>
            </a:endParaRPr>
          </a:p>
        </p:txBody>
      </p:sp>
      <p:pic>
        <p:nvPicPr>
          <p:cNvPr id="8" name="Picture 7"/>
          <p:cNvPicPr>
            <a:picLocks noChangeAspect="1"/>
          </p:cNvPicPr>
          <p:nvPr/>
        </p:nvPicPr>
        <p:blipFill>
          <a:blip r:embed="rId3"/>
          <a:stretch>
            <a:fillRect/>
          </a:stretch>
        </p:blipFill>
        <p:spPr>
          <a:xfrm>
            <a:off x="1193800" y="746204"/>
            <a:ext cx="6756400" cy="5575300"/>
          </a:xfrm>
          <a:prstGeom prst="rect">
            <a:avLst/>
          </a:prstGeom>
        </p:spPr>
      </p:pic>
      <p:sp>
        <p:nvSpPr>
          <p:cNvPr id="9" name="TextBox 8"/>
          <p:cNvSpPr txBox="1"/>
          <p:nvPr/>
        </p:nvSpPr>
        <p:spPr>
          <a:xfrm>
            <a:off x="4767206" y="6412210"/>
            <a:ext cx="2810272" cy="369332"/>
          </a:xfrm>
          <a:prstGeom prst="rect">
            <a:avLst/>
          </a:prstGeom>
          <a:noFill/>
        </p:spPr>
        <p:txBody>
          <a:bodyPr wrap="none" rtlCol="0">
            <a:spAutoFit/>
          </a:bodyPr>
          <a:lstStyle/>
          <a:p>
            <a:r>
              <a:rPr lang="en-US" dirty="0" smtClean="0"/>
              <a:t>(</a:t>
            </a:r>
            <a:r>
              <a:rPr lang="en-US" dirty="0" err="1" smtClean="0"/>
              <a:t>Cottenie</a:t>
            </a:r>
            <a:r>
              <a:rPr lang="en-US" dirty="0" smtClean="0"/>
              <a:t> 2005. </a:t>
            </a:r>
            <a:r>
              <a:rPr lang="en-US" i="1" dirty="0" smtClean="0"/>
              <a:t>Ecol Letters</a:t>
            </a:r>
            <a:r>
              <a:rPr lang="en-US" dirty="0"/>
              <a:t>)</a:t>
            </a:r>
          </a:p>
        </p:txBody>
      </p:sp>
    </p:spTree>
    <p:extLst>
      <p:ext uri="{BB962C8B-B14F-4D97-AF65-F5344CB8AC3E}">
        <p14:creationId xmlns:p14="http://schemas.microsoft.com/office/powerpoint/2010/main" val="389327713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0" y="45720"/>
            <a:ext cx="2446020" cy="586944"/>
          </a:xfrm>
          <a:prstGeom prst="rect">
            <a:avLst/>
          </a:prstGeom>
          <a:noFill/>
          <a:ln w="9525">
            <a:noFill/>
            <a:miter lim="800000"/>
            <a:headEnd/>
            <a:tailEnd/>
          </a:ln>
        </p:spPr>
        <p:txBody>
          <a:bodyPr wrap="square" lIns="93590" tIns="46794" rIns="93590" bIns="46794">
            <a:prstTxWarp prst="textNoShape">
              <a:avLst/>
            </a:prstTxWarp>
            <a:spAutoFit/>
          </a:bodyPr>
          <a:lstStyle/>
          <a:p>
            <a:pPr defTabSz="935038"/>
            <a:r>
              <a:rPr lang="en-US" sz="3200" b="1" u="sng" dirty="0" err="1" smtClean="0"/>
              <a:t>pRDA</a:t>
            </a:r>
            <a:r>
              <a:rPr lang="en-US" sz="3200" b="1" u="sng" dirty="0" smtClean="0"/>
              <a:t> results</a:t>
            </a:r>
          </a:p>
        </p:txBody>
      </p:sp>
      <p:sp>
        <p:nvSpPr>
          <p:cNvPr id="10" name="TextBox 9"/>
          <p:cNvSpPr txBox="1"/>
          <p:nvPr/>
        </p:nvSpPr>
        <p:spPr>
          <a:xfrm>
            <a:off x="2669497" y="257293"/>
            <a:ext cx="730075" cy="369332"/>
          </a:xfrm>
          <a:prstGeom prst="rect">
            <a:avLst/>
          </a:prstGeom>
          <a:noFill/>
        </p:spPr>
        <p:txBody>
          <a:bodyPr wrap="none" rtlCol="0">
            <a:spAutoFit/>
          </a:bodyPr>
          <a:lstStyle/>
          <a:p>
            <a:r>
              <a:rPr lang="en-US" dirty="0" smtClean="0"/>
              <a:t>Aerial</a:t>
            </a:r>
            <a:endParaRPr lang="en-US" dirty="0"/>
          </a:p>
        </p:txBody>
      </p:sp>
      <p:sp>
        <p:nvSpPr>
          <p:cNvPr id="11" name="TextBox 10"/>
          <p:cNvSpPr txBox="1"/>
          <p:nvPr/>
        </p:nvSpPr>
        <p:spPr>
          <a:xfrm>
            <a:off x="6430808" y="241362"/>
            <a:ext cx="629537" cy="369332"/>
          </a:xfrm>
          <a:prstGeom prst="rect">
            <a:avLst/>
          </a:prstGeom>
          <a:noFill/>
        </p:spPr>
        <p:txBody>
          <a:bodyPr wrap="none" rtlCol="0">
            <a:spAutoFit/>
          </a:bodyPr>
          <a:lstStyle/>
          <a:p>
            <a:r>
              <a:rPr lang="en-US" dirty="0" smtClean="0"/>
              <a:t>Flow</a:t>
            </a:r>
            <a:endParaRPr lang="en-US" dirty="0"/>
          </a:p>
        </p:txBody>
      </p:sp>
      <p:sp>
        <p:nvSpPr>
          <p:cNvPr id="13" name="TextBox 12"/>
          <p:cNvSpPr txBox="1"/>
          <p:nvPr/>
        </p:nvSpPr>
        <p:spPr>
          <a:xfrm>
            <a:off x="3113908" y="6292334"/>
            <a:ext cx="2916183" cy="369332"/>
          </a:xfrm>
          <a:prstGeom prst="rect">
            <a:avLst/>
          </a:prstGeom>
          <a:noFill/>
        </p:spPr>
        <p:txBody>
          <a:bodyPr wrap="none" rtlCol="0">
            <a:spAutoFit/>
          </a:bodyPr>
          <a:lstStyle/>
          <a:p>
            <a:r>
              <a:rPr lang="en-US" dirty="0" smtClean="0"/>
              <a:t>Species sorting +Mass effects</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664024"/>
            <a:ext cx="4372914" cy="6188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descr="Ven-FLOW-disp-area.pdf"/>
          <p:cNvPicPr>
            <a:picLocks noChangeAspect="1"/>
          </p:cNvPicPr>
          <p:nvPr/>
        </p:nvPicPr>
        <p:blipFill>
          <a:blip r:embed="rId4"/>
          <a:stretch>
            <a:fillRect/>
          </a:stretch>
        </p:blipFill>
        <p:spPr>
          <a:xfrm>
            <a:off x="4686300" y="647176"/>
            <a:ext cx="4366260" cy="6178813"/>
          </a:xfrm>
          <a:prstGeom prst="rect">
            <a:avLst/>
          </a:prstGeom>
          <a:solidFill>
            <a:sysClr val="window" lastClr="FFFFFF"/>
          </a:solidFill>
        </p:spPr>
      </p:pic>
    </p:spTree>
    <p:extLst>
      <p:ext uri="{BB962C8B-B14F-4D97-AF65-F5344CB8AC3E}">
        <p14:creationId xmlns:p14="http://schemas.microsoft.com/office/powerpoint/2010/main" val="240138056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6"/>
          <p:cNvSpPr txBox="1">
            <a:spLocks noChangeArrowheads="1"/>
          </p:cNvSpPr>
          <p:nvPr/>
        </p:nvSpPr>
        <p:spPr bwMode="auto">
          <a:xfrm>
            <a:off x="0" y="0"/>
            <a:ext cx="7924800" cy="584200"/>
          </a:xfrm>
          <a:prstGeom prst="rect">
            <a:avLst/>
          </a:prstGeom>
          <a:noFill/>
          <a:ln w="9525">
            <a:noFill/>
            <a:miter lim="800000"/>
            <a:headEnd/>
            <a:tailEnd/>
          </a:ln>
        </p:spPr>
        <p:txBody>
          <a:bodyPr>
            <a:prstTxWarp prst="textNoShape">
              <a:avLst/>
            </a:prstTxWarp>
            <a:spAutoFit/>
          </a:bodyPr>
          <a:lstStyle/>
          <a:p>
            <a:r>
              <a:rPr lang="en-US" sz="3200" b="1" u="sng">
                <a:solidFill>
                  <a:srgbClr val="FFFFFF"/>
                </a:solidFill>
              </a:rPr>
              <a:t>Selected lakes &amp; sampling methods</a:t>
            </a:r>
          </a:p>
        </p:txBody>
      </p:sp>
      <p:sp>
        <p:nvSpPr>
          <p:cNvPr id="45061" name="TextBox 5"/>
          <p:cNvSpPr txBox="1">
            <a:spLocks noChangeArrowheads="1"/>
          </p:cNvSpPr>
          <p:nvPr/>
        </p:nvSpPr>
        <p:spPr bwMode="auto">
          <a:xfrm>
            <a:off x="5692775" y="290691"/>
            <a:ext cx="3276600" cy="6186309"/>
          </a:xfrm>
          <a:prstGeom prst="rect">
            <a:avLst/>
          </a:prstGeom>
          <a:noFill/>
          <a:ln w="9525">
            <a:noFill/>
            <a:miter lim="800000"/>
            <a:headEnd/>
            <a:tailEnd/>
          </a:ln>
        </p:spPr>
        <p:txBody>
          <a:bodyPr>
            <a:prstTxWarp prst="textNoShape">
              <a:avLst/>
            </a:prstTxWarp>
            <a:spAutoFit/>
          </a:bodyPr>
          <a:lstStyle/>
          <a:p>
            <a:r>
              <a:rPr lang="en-US" sz="2200" dirty="0">
                <a:solidFill>
                  <a:srgbClr val="FFFFFF"/>
                </a:solidFill>
              </a:rPr>
              <a:t>PALEO-DATA</a:t>
            </a:r>
          </a:p>
          <a:p>
            <a:pPr marL="457200" lvl="2"/>
            <a:endParaRPr lang="en-US" sz="2200" dirty="0"/>
          </a:p>
          <a:p>
            <a:pPr marL="0" lvl="1">
              <a:buFont typeface="Arial" charset="0"/>
              <a:buChar char="•"/>
            </a:pPr>
            <a:r>
              <a:rPr lang="en-US" sz="2200" dirty="0"/>
              <a:t> 4 satellite (blue) </a:t>
            </a:r>
          </a:p>
          <a:p>
            <a:pPr marL="0" lvl="1">
              <a:buFont typeface="Arial" charset="0"/>
              <a:buChar char="•"/>
            </a:pPr>
            <a:r>
              <a:rPr lang="en-US" sz="2200" dirty="0"/>
              <a:t> ULE (green) </a:t>
            </a:r>
          </a:p>
          <a:p>
            <a:pPr marL="0" lvl="1">
              <a:buFont typeface="Arial" charset="0"/>
              <a:buChar char="•"/>
            </a:pPr>
            <a:endParaRPr lang="en-US" sz="2200" dirty="0"/>
          </a:p>
          <a:p>
            <a:pPr marL="457200" lvl="2">
              <a:buFont typeface="Lucida Grande" charset="0"/>
              <a:buChar char="-"/>
            </a:pPr>
            <a:r>
              <a:rPr lang="en-US" sz="2200" dirty="0"/>
              <a:t> Differ in chemistry (30 – 380 </a:t>
            </a:r>
            <a:r>
              <a:rPr lang="en-US" sz="2200" dirty="0" err="1"/>
              <a:t>ugm</a:t>
            </a:r>
            <a:r>
              <a:rPr lang="en-US" sz="2200" dirty="0"/>
              <a:t> TP) &amp; connectivity</a:t>
            </a:r>
          </a:p>
          <a:p>
            <a:pPr marL="0" lvl="1"/>
            <a:endParaRPr lang="en-US" sz="2200" dirty="0"/>
          </a:p>
          <a:p>
            <a:pPr marL="0" lvl="1">
              <a:buFont typeface="Arial" charset="0"/>
              <a:buChar char="•"/>
            </a:pPr>
            <a:r>
              <a:rPr lang="en-US" sz="2200" dirty="0"/>
              <a:t> Radiometric dating</a:t>
            </a:r>
          </a:p>
          <a:p>
            <a:pPr marL="0" lvl="1">
              <a:buFont typeface="Arial" charset="0"/>
              <a:buChar char="•"/>
            </a:pPr>
            <a:endParaRPr lang="en-US" sz="2200" dirty="0"/>
          </a:p>
          <a:p>
            <a:pPr marL="0" lvl="1">
              <a:buFont typeface="Arial" charset="0"/>
              <a:buChar char="•"/>
            </a:pPr>
            <a:r>
              <a:rPr lang="en-US" sz="2200" dirty="0"/>
              <a:t>c. 150 years</a:t>
            </a:r>
          </a:p>
          <a:p>
            <a:pPr marL="0" lvl="1"/>
            <a:endParaRPr lang="en-US" sz="2200" dirty="0"/>
          </a:p>
          <a:p>
            <a:pPr marL="457200" lvl="2">
              <a:buFont typeface="Lucida Grande" charset="0"/>
              <a:buChar char="-"/>
            </a:pPr>
            <a:endParaRPr lang="en-US" sz="2200" dirty="0"/>
          </a:p>
          <a:p>
            <a:endParaRPr lang="en-US" sz="2200" dirty="0"/>
          </a:p>
          <a:p>
            <a:pPr>
              <a:buFont typeface="Arial" charset="0"/>
              <a:buChar char="•"/>
            </a:pPr>
            <a:endParaRPr lang="en-US" sz="2200" dirty="0"/>
          </a:p>
          <a:p>
            <a:endParaRPr lang="en-US" sz="2200" dirty="0">
              <a:solidFill>
                <a:srgbClr val="FFFFFF"/>
              </a:solidFill>
            </a:endParaRPr>
          </a:p>
          <a:p>
            <a:endParaRPr lang="en-US" sz="2200" dirty="0">
              <a:solidFill>
                <a:srgbClr val="FFFFFF"/>
              </a:solidFill>
            </a:endParaRPr>
          </a:p>
        </p:txBody>
      </p:sp>
      <p:pic>
        <p:nvPicPr>
          <p:cNvPr id="45062" name="Picture 7" descr="mapa-Erne_Upper.pdf"/>
          <p:cNvPicPr>
            <a:picLocks noChangeAspect="1"/>
          </p:cNvPicPr>
          <p:nvPr/>
        </p:nvPicPr>
        <p:blipFill>
          <a:blip r:embed="rId3"/>
          <a:srcRect/>
          <a:stretch>
            <a:fillRect/>
          </a:stretch>
        </p:blipFill>
        <p:spPr bwMode="auto">
          <a:xfrm>
            <a:off x="381000" y="838200"/>
            <a:ext cx="5311775" cy="5286375"/>
          </a:xfrm>
          <a:prstGeom prst="rect">
            <a:avLst/>
          </a:prstGeom>
          <a:noFill/>
          <a:ln w="9525">
            <a:noFill/>
            <a:miter lim="800000"/>
            <a:headEnd/>
            <a:tailEnd/>
          </a:ln>
        </p:spPr>
      </p:pic>
      <p:grpSp>
        <p:nvGrpSpPr>
          <p:cNvPr id="2" name="Group 12"/>
          <p:cNvGrpSpPr>
            <a:grpSpLocks/>
          </p:cNvGrpSpPr>
          <p:nvPr/>
        </p:nvGrpSpPr>
        <p:grpSpPr bwMode="auto">
          <a:xfrm>
            <a:off x="2667000" y="2514600"/>
            <a:ext cx="2362200" cy="3429000"/>
            <a:chOff x="2667000" y="2514600"/>
            <a:chExt cx="2362200" cy="3429000"/>
          </a:xfrm>
        </p:grpSpPr>
        <p:grpSp>
          <p:nvGrpSpPr>
            <p:cNvPr id="3" name="Group 13"/>
            <p:cNvGrpSpPr>
              <a:grpSpLocks/>
            </p:cNvGrpSpPr>
            <p:nvPr/>
          </p:nvGrpSpPr>
          <p:grpSpPr bwMode="auto">
            <a:xfrm>
              <a:off x="2667000" y="2514600"/>
              <a:ext cx="2362200" cy="3429000"/>
              <a:chOff x="2667000" y="2514600"/>
              <a:chExt cx="2362200" cy="3429000"/>
            </a:xfrm>
          </p:grpSpPr>
          <p:sp>
            <p:nvSpPr>
              <p:cNvPr id="45066" name="Oval 6"/>
              <p:cNvSpPr>
                <a:spLocks noChangeArrowheads="1"/>
              </p:cNvSpPr>
              <p:nvPr/>
            </p:nvSpPr>
            <p:spPr bwMode="auto">
              <a:xfrm>
                <a:off x="4724400" y="5562600"/>
                <a:ext cx="304800" cy="381000"/>
              </a:xfrm>
              <a:prstGeom prst="ellipse">
                <a:avLst/>
              </a:prstGeom>
              <a:solidFill>
                <a:schemeClr val="accent1">
                  <a:alpha val="50980"/>
                </a:schemeClr>
              </a:solidFill>
              <a:ln w="9525">
                <a:solidFill>
                  <a:srgbClr val="0000FF"/>
                </a:solidFill>
                <a:round/>
                <a:headEnd/>
                <a:tailEnd/>
              </a:ln>
            </p:spPr>
            <p:txBody>
              <a:bodyPr>
                <a:prstTxWarp prst="textNoShape">
                  <a:avLst/>
                </a:prstTxWarp>
              </a:bodyPr>
              <a:lstStyle/>
              <a:p>
                <a:pPr eaLnBrk="0" hangingPunct="0"/>
                <a:endParaRPr lang="en-US"/>
              </a:p>
            </p:txBody>
          </p:sp>
          <p:sp>
            <p:nvSpPr>
              <p:cNvPr id="45067" name="Oval 7"/>
              <p:cNvSpPr>
                <a:spLocks noChangeArrowheads="1"/>
              </p:cNvSpPr>
              <p:nvPr/>
            </p:nvSpPr>
            <p:spPr bwMode="auto">
              <a:xfrm>
                <a:off x="4419600" y="4495800"/>
                <a:ext cx="304800" cy="381000"/>
              </a:xfrm>
              <a:prstGeom prst="ellipse">
                <a:avLst/>
              </a:prstGeom>
              <a:solidFill>
                <a:schemeClr val="accent1">
                  <a:alpha val="50980"/>
                </a:schemeClr>
              </a:solidFill>
              <a:ln w="9525">
                <a:solidFill>
                  <a:srgbClr val="0000FF"/>
                </a:solidFill>
                <a:round/>
                <a:headEnd/>
                <a:tailEnd/>
              </a:ln>
            </p:spPr>
            <p:txBody>
              <a:bodyPr>
                <a:prstTxWarp prst="textNoShape">
                  <a:avLst/>
                </a:prstTxWarp>
              </a:bodyPr>
              <a:lstStyle/>
              <a:p>
                <a:pPr eaLnBrk="0" hangingPunct="0"/>
                <a:endParaRPr lang="en-US"/>
              </a:p>
            </p:txBody>
          </p:sp>
          <p:sp>
            <p:nvSpPr>
              <p:cNvPr id="45068" name="Oval 8"/>
              <p:cNvSpPr>
                <a:spLocks noChangeArrowheads="1"/>
              </p:cNvSpPr>
              <p:nvPr/>
            </p:nvSpPr>
            <p:spPr bwMode="auto">
              <a:xfrm>
                <a:off x="2667000" y="5410200"/>
                <a:ext cx="304800" cy="381000"/>
              </a:xfrm>
              <a:prstGeom prst="ellipse">
                <a:avLst/>
              </a:prstGeom>
              <a:solidFill>
                <a:schemeClr val="accent1">
                  <a:alpha val="50980"/>
                </a:schemeClr>
              </a:solidFill>
              <a:ln w="9525">
                <a:solidFill>
                  <a:srgbClr val="0000FF"/>
                </a:solidFill>
                <a:round/>
                <a:headEnd/>
                <a:tailEnd/>
              </a:ln>
            </p:spPr>
            <p:txBody>
              <a:bodyPr>
                <a:prstTxWarp prst="textNoShape">
                  <a:avLst/>
                </a:prstTxWarp>
              </a:bodyPr>
              <a:lstStyle/>
              <a:p>
                <a:pPr eaLnBrk="0" hangingPunct="0"/>
                <a:endParaRPr lang="en-US"/>
              </a:p>
            </p:txBody>
          </p:sp>
          <p:sp>
            <p:nvSpPr>
              <p:cNvPr id="45069" name="Oval 9"/>
              <p:cNvSpPr>
                <a:spLocks noChangeArrowheads="1"/>
              </p:cNvSpPr>
              <p:nvPr/>
            </p:nvSpPr>
            <p:spPr bwMode="auto">
              <a:xfrm>
                <a:off x="3276600" y="2514600"/>
                <a:ext cx="304800" cy="381000"/>
              </a:xfrm>
              <a:prstGeom prst="ellipse">
                <a:avLst/>
              </a:prstGeom>
              <a:solidFill>
                <a:schemeClr val="accent1">
                  <a:alpha val="50980"/>
                </a:schemeClr>
              </a:solidFill>
              <a:ln w="9525">
                <a:solidFill>
                  <a:srgbClr val="0000FF"/>
                </a:solidFill>
                <a:round/>
                <a:headEnd/>
                <a:tailEnd/>
              </a:ln>
            </p:spPr>
            <p:txBody>
              <a:bodyPr>
                <a:prstTxWarp prst="textNoShape">
                  <a:avLst/>
                </a:prstTxWarp>
              </a:bodyPr>
              <a:lstStyle/>
              <a:p>
                <a:pPr eaLnBrk="0" hangingPunct="0"/>
                <a:endParaRPr lang="en-US"/>
              </a:p>
            </p:txBody>
          </p:sp>
        </p:grpSp>
        <p:sp>
          <p:nvSpPr>
            <p:cNvPr id="45065" name="Oval 12"/>
            <p:cNvSpPr>
              <a:spLocks noChangeArrowheads="1"/>
            </p:cNvSpPr>
            <p:nvPr/>
          </p:nvSpPr>
          <p:spPr bwMode="auto">
            <a:xfrm>
              <a:off x="2743200" y="3048000"/>
              <a:ext cx="381000" cy="381000"/>
            </a:xfrm>
            <a:prstGeom prst="ellipse">
              <a:avLst/>
            </a:prstGeom>
            <a:solidFill>
              <a:srgbClr val="468A4B">
                <a:alpha val="49019"/>
              </a:srgbClr>
            </a:solidFill>
            <a:ln w="9525">
              <a:solidFill>
                <a:schemeClr val="accent2"/>
              </a:solidFill>
              <a:round/>
              <a:headEnd/>
              <a:tailEnd/>
            </a:ln>
          </p:spPr>
          <p:txBody>
            <a:bodyPr>
              <a:prstTxWarp prst="textNoShape">
                <a:avLst/>
              </a:prstTxWarp>
            </a:bodyPr>
            <a:lstStyle/>
            <a:p>
              <a:pPr eaLnBrk="0" hangingPunct="0"/>
              <a:r>
                <a:rPr lang="en-US" sz="1200">
                  <a:solidFill>
                    <a:srgbClr val="000000"/>
                  </a:solidFill>
                </a:rPr>
                <a:t>X</a:t>
              </a:r>
            </a:p>
          </p:txBody>
        </p:sp>
      </p:grpSp>
    </p:spTree>
    <p:extLst>
      <p:ext uri="{BB962C8B-B14F-4D97-AF65-F5344CB8AC3E}">
        <p14:creationId xmlns:p14="http://schemas.microsoft.com/office/powerpoint/2010/main" val="364865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75" y="409434"/>
            <a:ext cx="4026088" cy="5368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13" descr="raf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1761" y="3461910"/>
            <a:ext cx="39957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descr="Cor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549275"/>
            <a:ext cx="2592387"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ian_co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375" y="549275"/>
            <a:ext cx="2570163"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83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556" y="1308683"/>
            <a:ext cx="8117674" cy="4597167"/>
          </a:xfrm>
          <a:prstGeom prst="rect">
            <a:avLst/>
          </a:prstGeom>
        </p:spPr>
      </p:pic>
      <p:sp>
        <p:nvSpPr>
          <p:cNvPr id="3" name="TextBox 2"/>
          <p:cNvSpPr txBox="1"/>
          <p:nvPr/>
        </p:nvSpPr>
        <p:spPr>
          <a:xfrm>
            <a:off x="1115736" y="494950"/>
            <a:ext cx="7290033" cy="369332"/>
          </a:xfrm>
          <a:prstGeom prst="rect">
            <a:avLst/>
          </a:prstGeom>
          <a:noFill/>
        </p:spPr>
        <p:txBody>
          <a:bodyPr wrap="square" rtlCol="0">
            <a:spAutoFit/>
          </a:bodyPr>
          <a:lstStyle/>
          <a:p>
            <a:r>
              <a:rPr lang="en-US" dirty="0" smtClean="0"/>
              <a:t>Examples of macrofossil remains</a:t>
            </a:r>
            <a:endParaRPr lang="en-US" dirty="0"/>
          </a:p>
        </p:txBody>
      </p:sp>
    </p:spTree>
    <p:extLst>
      <p:ext uri="{BB962C8B-B14F-4D97-AF65-F5344CB8AC3E}">
        <p14:creationId xmlns:p14="http://schemas.microsoft.com/office/powerpoint/2010/main" val="254123616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5"/>
          <p:cNvSpPr txBox="1">
            <a:spLocks noChangeArrowheads="1"/>
          </p:cNvSpPr>
          <p:nvPr/>
        </p:nvSpPr>
        <p:spPr bwMode="auto">
          <a:xfrm flipH="1">
            <a:off x="228600" y="1524000"/>
            <a:ext cx="8559800" cy="1163638"/>
          </a:xfrm>
          <a:prstGeom prst="rect">
            <a:avLst/>
          </a:prstGeom>
          <a:noFill/>
          <a:ln w="9525">
            <a:noFill/>
            <a:miter lim="800000"/>
            <a:headEnd/>
            <a:tailEnd/>
          </a:ln>
        </p:spPr>
        <p:txBody>
          <a:bodyPr lIns="86058" tIns="43029" rIns="86058" bIns="43029">
            <a:prstTxWarp prst="textNoShape">
              <a:avLst/>
            </a:prstTxWarp>
            <a:spAutoFit/>
          </a:bodyPr>
          <a:lstStyle/>
          <a:p>
            <a:pPr algn="just" defTabSz="858838" eaLnBrk="0" hangingPunct="0">
              <a:buFontTx/>
              <a:buChar char="•"/>
            </a:pPr>
            <a:endParaRPr lang="en-GB"/>
          </a:p>
          <a:p>
            <a:pPr algn="just" defTabSz="858838" eaLnBrk="0" hangingPunct="0">
              <a:buFontTx/>
              <a:buChar char="•"/>
            </a:pPr>
            <a:endParaRPr lang="en-GB"/>
          </a:p>
          <a:p>
            <a:pPr algn="just" defTabSz="858838" eaLnBrk="0" hangingPunct="0"/>
            <a:r>
              <a:rPr lang="en-GB" sz="2200" b="1"/>
              <a:t> </a:t>
            </a:r>
          </a:p>
          <a:p>
            <a:pPr marL="433388" lvl="1" algn="just" defTabSz="858838" eaLnBrk="0" hangingPunct="0">
              <a:buFontTx/>
              <a:buChar char="•"/>
            </a:pPr>
            <a:endParaRPr lang="en-US" sz="2200" b="1"/>
          </a:p>
        </p:txBody>
      </p:sp>
      <p:grpSp>
        <p:nvGrpSpPr>
          <p:cNvPr id="2" name="Group 12"/>
          <p:cNvGrpSpPr>
            <a:grpSpLocks/>
          </p:cNvGrpSpPr>
          <p:nvPr/>
        </p:nvGrpSpPr>
        <p:grpSpPr bwMode="auto">
          <a:xfrm>
            <a:off x="457200" y="838200"/>
            <a:ext cx="8686800" cy="3511550"/>
            <a:chOff x="457200" y="1219200"/>
            <a:chExt cx="8686800" cy="3511550"/>
          </a:xfrm>
        </p:grpSpPr>
        <p:pic>
          <p:nvPicPr>
            <p:cNvPr id="32794" name="Picture 4"/>
            <p:cNvPicPr>
              <a:picLocks noChangeAspect="1"/>
            </p:cNvPicPr>
            <p:nvPr/>
          </p:nvPicPr>
          <p:blipFill>
            <a:blip r:embed="rId3"/>
            <a:srcRect/>
            <a:stretch>
              <a:fillRect/>
            </a:stretch>
          </p:blipFill>
          <p:spPr bwMode="auto">
            <a:xfrm>
              <a:off x="457200" y="1219200"/>
              <a:ext cx="8178800" cy="3035300"/>
            </a:xfrm>
            <a:prstGeom prst="rect">
              <a:avLst/>
            </a:prstGeom>
            <a:noFill/>
            <a:ln w="9525">
              <a:noFill/>
              <a:miter lim="800000"/>
              <a:headEnd/>
              <a:tailEnd/>
            </a:ln>
          </p:spPr>
        </p:pic>
        <p:sp>
          <p:nvSpPr>
            <p:cNvPr id="32795" name="Text Box 27"/>
            <p:cNvSpPr txBox="1">
              <a:spLocks noChangeArrowheads="1"/>
            </p:cNvSpPr>
            <p:nvPr/>
          </p:nvSpPr>
          <p:spPr bwMode="auto">
            <a:xfrm>
              <a:off x="4267200" y="4267200"/>
              <a:ext cx="2252663" cy="461963"/>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Bryozoans</a:t>
              </a:r>
            </a:p>
          </p:txBody>
        </p:sp>
        <p:sp>
          <p:nvSpPr>
            <p:cNvPr id="32796" name="Text Box 28"/>
            <p:cNvSpPr txBox="1">
              <a:spLocks noChangeArrowheads="1"/>
            </p:cNvSpPr>
            <p:nvPr/>
          </p:nvSpPr>
          <p:spPr bwMode="auto">
            <a:xfrm>
              <a:off x="6535738" y="4267200"/>
              <a:ext cx="2608262" cy="46355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Chironomids</a:t>
              </a:r>
            </a:p>
          </p:txBody>
        </p:sp>
        <p:sp>
          <p:nvSpPr>
            <p:cNvPr id="32797" name="Text Box 29"/>
            <p:cNvSpPr txBox="1">
              <a:spLocks noChangeArrowheads="1"/>
            </p:cNvSpPr>
            <p:nvPr/>
          </p:nvSpPr>
          <p:spPr bwMode="auto">
            <a:xfrm>
              <a:off x="838200" y="4267200"/>
              <a:ext cx="2652713" cy="461963"/>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Macrophytes</a:t>
              </a:r>
            </a:p>
          </p:txBody>
        </p:sp>
      </p:grpSp>
      <p:grpSp>
        <p:nvGrpSpPr>
          <p:cNvPr id="3" name="Group 30"/>
          <p:cNvGrpSpPr>
            <a:grpSpLocks/>
          </p:cNvGrpSpPr>
          <p:nvPr/>
        </p:nvGrpSpPr>
        <p:grpSpPr bwMode="auto">
          <a:xfrm>
            <a:off x="685800" y="4572000"/>
            <a:ext cx="7924800" cy="1833563"/>
            <a:chOff x="685800" y="4572000"/>
            <a:chExt cx="7925546" cy="1833563"/>
          </a:xfrm>
        </p:grpSpPr>
        <p:grpSp>
          <p:nvGrpSpPr>
            <p:cNvPr id="4" name="Group 19"/>
            <p:cNvGrpSpPr>
              <a:grpSpLocks/>
            </p:cNvGrpSpPr>
            <p:nvPr/>
          </p:nvGrpSpPr>
          <p:grpSpPr bwMode="auto">
            <a:xfrm>
              <a:off x="685800" y="4572000"/>
              <a:ext cx="7925546" cy="1833563"/>
              <a:chOff x="762000" y="4572000"/>
              <a:chExt cx="7924800" cy="1833563"/>
            </a:xfrm>
          </p:grpSpPr>
          <p:grpSp>
            <p:nvGrpSpPr>
              <p:cNvPr id="5" name="Group 13"/>
              <p:cNvGrpSpPr>
                <a:grpSpLocks/>
              </p:cNvGrpSpPr>
              <p:nvPr/>
            </p:nvGrpSpPr>
            <p:grpSpPr bwMode="auto">
              <a:xfrm>
                <a:off x="762000" y="4572000"/>
                <a:ext cx="5756274" cy="1295611"/>
                <a:chOff x="1752600" y="5105400"/>
                <a:chExt cx="5756275" cy="1295400"/>
              </a:xfrm>
            </p:grpSpPr>
            <p:pic>
              <p:nvPicPr>
                <p:cNvPr id="32791" name="Picture 11"/>
                <p:cNvPicPr>
                  <a:picLocks noChangeAspect="1"/>
                </p:cNvPicPr>
                <p:nvPr/>
              </p:nvPicPr>
              <p:blipFill>
                <a:blip r:embed="rId4"/>
                <a:srcRect/>
                <a:stretch>
                  <a:fillRect/>
                </a:stretch>
              </p:blipFill>
              <p:spPr bwMode="auto">
                <a:xfrm>
                  <a:off x="1752600" y="5105400"/>
                  <a:ext cx="1676400" cy="1281113"/>
                </a:xfrm>
                <a:prstGeom prst="rect">
                  <a:avLst/>
                </a:prstGeom>
                <a:noFill/>
                <a:ln w="9525">
                  <a:noFill/>
                  <a:miter lim="800000"/>
                  <a:headEnd/>
                  <a:tailEnd/>
                </a:ln>
              </p:spPr>
            </p:pic>
            <p:pic>
              <p:nvPicPr>
                <p:cNvPr id="32792" name="Picture 12"/>
                <p:cNvPicPr>
                  <a:picLocks noChangeAspect="1"/>
                </p:cNvPicPr>
                <p:nvPr/>
              </p:nvPicPr>
              <p:blipFill>
                <a:blip r:embed="rId5"/>
                <a:srcRect/>
                <a:stretch>
                  <a:fillRect/>
                </a:stretch>
              </p:blipFill>
              <p:spPr bwMode="auto">
                <a:xfrm>
                  <a:off x="3657600" y="5105400"/>
                  <a:ext cx="1828800" cy="1284288"/>
                </a:xfrm>
                <a:prstGeom prst="rect">
                  <a:avLst/>
                </a:prstGeom>
                <a:noFill/>
                <a:ln w="9525">
                  <a:noFill/>
                  <a:miter lim="800000"/>
                  <a:headEnd/>
                  <a:tailEnd/>
                </a:ln>
              </p:spPr>
            </p:pic>
            <p:pic>
              <p:nvPicPr>
                <p:cNvPr id="32793" name="Picture 13"/>
                <p:cNvPicPr>
                  <a:picLocks noChangeAspect="1"/>
                </p:cNvPicPr>
                <p:nvPr/>
              </p:nvPicPr>
              <p:blipFill>
                <a:blip r:embed="rId6"/>
                <a:srcRect/>
                <a:stretch>
                  <a:fillRect/>
                </a:stretch>
              </p:blipFill>
              <p:spPr bwMode="auto">
                <a:xfrm>
                  <a:off x="5715000" y="5105400"/>
                  <a:ext cx="1793875" cy="1295400"/>
                </a:xfrm>
                <a:prstGeom prst="rect">
                  <a:avLst/>
                </a:prstGeom>
                <a:noFill/>
                <a:ln w="9525">
                  <a:noFill/>
                  <a:miter lim="800000"/>
                  <a:headEnd/>
                  <a:tailEnd/>
                </a:ln>
              </p:spPr>
            </p:pic>
          </p:grpSp>
          <p:sp>
            <p:nvSpPr>
              <p:cNvPr id="32788" name="Text Box 29"/>
              <p:cNvSpPr txBox="1">
                <a:spLocks noChangeArrowheads="1"/>
              </p:cNvSpPr>
              <p:nvPr/>
            </p:nvSpPr>
            <p:spPr bwMode="auto">
              <a:xfrm>
                <a:off x="1811338" y="5943823"/>
                <a:ext cx="1447800" cy="46174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Molluscs</a:t>
                </a:r>
              </a:p>
            </p:txBody>
          </p:sp>
          <p:sp>
            <p:nvSpPr>
              <p:cNvPr id="32789" name="Text Box 29"/>
              <p:cNvSpPr txBox="1">
                <a:spLocks noChangeArrowheads="1"/>
              </p:cNvSpPr>
              <p:nvPr/>
            </p:nvSpPr>
            <p:spPr bwMode="auto">
              <a:xfrm>
                <a:off x="4706937" y="5943823"/>
                <a:ext cx="1905000" cy="46174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Cladocerans</a:t>
                </a:r>
              </a:p>
            </p:txBody>
          </p:sp>
          <p:sp>
            <p:nvSpPr>
              <p:cNvPr id="32790" name="Text Box 29"/>
              <p:cNvSpPr txBox="1">
                <a:spLocks noChangeArrowheads="1"/>
              </p:cNvSpPr>
              <p:nvPr/>
            </p:nvSpPr>
            <p:spPr bwMode="auto">
              <a:xfrm>
                <a:off x="6781800" y="5943823"/>
                <a:ext cx="1905000" cy="461740"/>
              </a:xfrm>
              <a:prstGeom prst="rect">
                <a:avLst/>
              </a:prstGeom>
              <a:noFill/>
              <a:ln w="9525">
                <a:noFill/>
                <a:miter lim="800000"/>
                <a:headEnd/>
                <a:tailEnd/>
              </a:ln>
            </p:spPr>
            <p:txBody>
              <a:bodyPr>
                <a:prstTxWarp prst="textNoShape">
                  <a:avLst/>
                </a:prstTxWarp>
                <a:spAutoFit/>
              </a:bodyPr>
              <a:lstStyle/>
              <a:p>
                <a:pPr eaLnBrk="0" hangingPunct="0"/>
                <a:r>
                  <a:rPr lang="en-US">
                    <a:solidFill>
                      <a:srgbClr val="FFFFFF"/>
                    </a:solidFill>
                  </a:rPr>
                  <a:t>Mites</a:t>
                </a:r>
              </a:p>
            </p:txBody>
          </p:sp>
        </p:grpSp>
        <p:pic>
          <p:nvPicPr>
            <p:cNvPr id="32786" name="Picture 21"/>
            <p:cNvPicPr>
              <a:picLocks noChangeAspect="1"/>
            </p:cNvPicPr>
            <p:nvPr/>
          </p:nvPicPr>
          <p:blipFill>
            <a:blip r:embed="rId7"/>
            <a:srcRect/>
            <a:stretch>
              <a:fillRect/>
            </a:stretch>
          </p:blipFill>
          <p:spPr bwMode="auto">
            <a:xfrm>
              <a:off x="6675074" y="4578346"/>
              <a:ext cx="1783126" cy="1289054"/>
            </a:xfrm>
            <a:prstGeom prst="rect">
              <a:avLst/>
            </a:prstGeom>
            <a:noFill/>
            <a:ln w="9525">
              <a:noFill/>
              <a:miter lim="800000"/>
              <a:headEnd/>
              <a:tailEnd/>
            </a:ln>
          </p:spPr>
        </p:pic>
      </p:grpSp>
      <p:sp>
        <p:nvSpPr>
          <p:cNvPr id="32776" name="TextBox 40"/>
          <p:cNvSpPr txBox="1">
            <a:spLocks noChangeArrowheads="1"/>
          </p:cNvSpPr>
          <p:nvPr/>
        </p:nvSpPr>
        <p:spPr bwMode="auto">
          <a:xfrm>
            <a:off x="914400" y="6553200"/>
            <a:ext cx="1741488" cy="276225"/>
          </a:xfrm>
          <a:prstGeom prst="rect">
            <a:avLst/>
          </a:prstGeom>
          <a:noFill/>
          <a:ln w="9525">
            <a:noFill/>
            <a:miter lim="800000"/>
            <a:headEnd/>
            <a:tailEnd/>
          </a:ln>
        </p:spPr>
        <p:txBody>
          <a:bodyPr wrap="none">
            <a:prstTxWarp prst="textNoShape">
              <a:avLst/>
            </a:prstTxWarp>
            <a:spAutoFit/>
          </a:bodyPr>
          <a:lstStyle/>
          <a:p>
            <a:r>
              <a:rPr lang="en-US" sz="1200"/>
              <a:t>Salgado et al. (in prep)</a:t>
            </a:r>
          </a:p>
        </p:txBody>
      </p:sp>
      <p:sp>
        <p:nvSpPr>
          <p:cNvPr id="6" name="TextBox 5"/>
          <p:cNvSpPr txBox="1"/>
          <p:nvPr/>
        </p:nvSpPr>
        <p:spPr>
          <a:xfrm>
            <a:off x="455613" y="230386"/>
            <a:ext cx="5269230" cy="461665"/>
          </a:xfrm>
          <a:prstGeom prst="rect">
            <a:avLst/>
          </a:prstGeom>
          <a:noFill/>
        </p:spPr>
        <p:txBody>
          <a:bodyPr wrap="square" rtlCol="0">
            <a:spAutoFit/>
          </a:bodyPr>
          <a:lstStyle/>
          <a:p>
            <a:r>
              <a:rPr lang="en-US" sz="2400" dirty="0" smtClean="0"/>
              <a:t>Organisms sampled</a:t>
            </a:r>
            <a:endParaRPr lang="en-US" sz="2400" dirty="0"/>
          </a:p>
        </p:txBody>
      </p:sp>
    </p:spTree>
    <p:extLst>
      <p:ext uri="{BB962C8B-B14F-4D97-AF65-F5344CB8AC3E}">
        <p14:creationId xmlns:p14="http://schemas.microsoft.com/office/powerpoint/2010/main" val="218641855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7498" y="1323353"/>
            <a:ext cx="8964613" cy="3305175"/>
          </a:xfrm>
          <a:prstGeom prst="rect">
            <a:avLst/>
          </a:prstGeom>
          <a:noFill/>
        </p:spPr>
      </p:pic>
      <p:sp>
        <p:nvSpPr>
          <p:cNvPr id="3" name="Text Box 5"/>
          <p:cNvSpPr txBox="1">
            <a:spLocks noChangeArrowheads="1"/>
          </p:cNvSpPr>
          <p:nvPr/>
        </p:nvSpPr>
        <p:spPr bwMode="auto">
          <a:xfrm>
            <a:off x="0" y="549275"/>
            <a:ext cx="43195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GB" sz="1800">
                <a:solidFill>
                  <a:schemeClr val="tx2"/>
                </a:solidFill>
              </a:rPr>
              <a:t>Brodersen et al.(2001) Freshwat Biol</a:t>
            </a:r>
          </a:p>
        </p:txBody>
      </p:sp>
      <p:sp>
        <p:nvSpPr>
          <p:cNvPr id="4" name="Rectangle 6"/>
          <p:cNvSpPr>
            <a:spLocks noChangeArrowheads="1"/>
          </p:cNvSpPr>
          <p:nvPr/>
        </p:nvSpPr>
        <p:spPr bwMode="auto">
          <a:xfrm>
            <a:off x="179388" y="4851400"/>
            <a:ext cx="8497887"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r>
              <a:rPr lang="en-GB" sz="1400">
                <a:solidFill>
                  <a:schemeClr val="tx2"/>
                </a:solidFill>
              </a:rPr>
              <a:t> Distinct changes in chironomid communities reflect the eutrophication process</a:t>
            </a:r>
          </a:p>
          <a:p>
            <a:pPr>
              <a:buFontTx/>
              <a:buChar char="•"/>
            </a:pPr>
            <a:endParaRPr lang="en-GB" sz="1400">
              <a:solidFill>
                <a:schemeClr val="tx2"/>
              </a:solidFill>
            </a:endParaRPr>
          </a:p>
          <a:p>
            <a:pPr>
              <a:buFontTx/>
              <a:buChar char="•"/>
            </a:pPr>
            <a:r>
              <a:rPr lang="en-GB" sz="1400">
                <a:solidFill>
                  <a:schemeClr val="tx2"/>
                </a:solidFill>
              </a:rPr>
              <a:t> The current hypertrophic state (reduced benthic primary production) is indicated by mud-dwelling chironomid taxa</a:t>
            </a:r>
          </a:p>
          <a:p>
            <a:pPr>
              <a:buFontTx/>
              <a:buChar char="•"/>
            </a:pPr>
            <a:endParaRPr lang="en-GB" sz="1400">
              <a:solidFill>
                <a:schemeClr val="tx2"/>
              </a:solidFill>
            </a:endParaRPr>
          </a:p>
          <a:p>
            <a:pPr>
              <a:buFontTx/>
              <a:buChar char="•"/>
            </a:pPr>
            <a:r>
              <a:rPr lang="en-GB" sz="1400">
                <a:solidFill>
                  <a:schemeClr val="tx2"/>
                </a:solidFill>
              </a:rPr>
              <a:t> Macrophyte succession through </a:t>
            </a:r>
            <a:r>
              <a:rPr lang="en-GB" sz="1400" i="1">
                <a:solidFill>
                  <a:schemeClr val="tx2"/>
                </a:solidFill>
              </a:rPr>
              <a:t>Chara</a:t>
            </a:r>
            <a:r>
              <a:rPr lang="en-GB" sz="1400">
                <a:solidFill>
                  <a:schemeClr val="tx2"/>
                </a:solidFill>
              </a:rPr>
              <a:t>, </a:t>
            </a:r>
            <a:r>
              <a:rPr lang="en-GB" sz="1400" i="1">
                <a:solidFill>
                  <a:schemeClr val="tx2"/>
                </a:solidFill>
              </a:rPr>
              <a:t>Ceratophyllum </a:t>
            </a:r>
            <a:r>
              <a:rPr lang="en-GB" sz="1400">
                <a:solidFill>
                  <a:schemeClr val="tx2"/>
                </a:solidFill>
              </a:rPr>
              <a:t>and </a:t>
            </a:r>
            <a:r>
              <a:rPr lang="en-GB" sz="1400" i="1">
                <a:solidFill>
                  <a:schemeClr val="tx2"/>
                </a:solidFill>
              </a:rPr>
              <a:t>Potamogeton </a:t>
            </a:r>
            <a:r>
              <a:rPr lang="en-GB" sz="1400">
                <a:solidFill>
                  <a:schemeClr val="tx2"/>
                </a:solidFill>
              </a:rPr>
              <a:t>dominance to the present state, with complete loss of submerged vegetation and dominance by phytoplankton. </a:t>
            </a:r>
          </a:p>
          <a:p>
            <a:endParaRPr lang="en-GB" sz="1400">
              <a:solidFill>
                <a:schemeClr val="tx2"/>
              </a:solidFill>
            </a:endParaRPr>
          </a:p>
          <a:p>
            <a:endParaRPr lang="en-GB" sz="1400">
              <a:solidFill>
                <a:schemeClr val="tx2"/>
              </a:solidFill>
            </a:endParaRPr>
          </a:p>
        </p:txBody>
      </p:sp>
    </p:spTree>
    <p:extLst>
      <p:ext uri="{BB962C8B-B14F-4D97-AF65-F5344CB8AC3E}">
        <p14:creationId xmlns:p14="http://schemas.microsoft.com/office/powerpoint/2010/main" val="66542581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925" y="762000"/>
            <a:ext cx="72358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80" name="Text Box 3"/>
          <p:cNvSpPr txBox="1">
            <a:spLocks noChangeArrowheads="1"/>
          </p:cNvSpPr>
          <p:nvPr/>
        </p:nvSpPr>
        <p:spPr bwMode="auto">
          <a:xfrm>
            <a:off x="0" y="0"/>
            <a:ext cx="9144000" cy="3049588"/>
          </a:xfrm>
          <a:prstGeom prst="rect">
            <a:avLst/>
          </a:prstGeom>
          <a:noFill/>
          <a:ln w="9525">
            <a:noFill/>
            <a:miter lim="800000"/>
            <a:headEnd/>
            <a:tailEnd/>
          </a:ln>
        </p:spPr>
        <p:txBody>
          <a:bodyPr lIns="93590" tIns="46794" rIns="93590" bIns="46794">
            <a:prstTxWarp prst="textNoShape">
              <a:avLst/>
            </a:prstTxWarp>
            <a:spAutoFit/>
          </a:bodyPr>
          <a:lstStyle/>
          <a:p>
            <a:pPr defTabSz="858838" eaLnBrk="0" hangingPunct="0"/>
            <a:r>
              <a:rPr lang="en-GB" sz="3200" b="1" u="sng">
                <a:solidFill>
                  <a:srgbClr val="FFFFFF"/>
                </a:solidFill>
              </a:rPr>
              <a:t>Spatial-temporal turnover  </a:t>
            </a:r>
          </a:p>
          <a:p>
            <a:pPr defTabSz="858838" eaLnBrk="0" hangingPunct="0"/>
            <a:endParaRPr lang="en-GB" sz="3200" b="1" u="sng">
              <a:solidFill>
                <a:srgbClr val="FFFFFF"/>
              </a:solidFill>
            </a:endParaRPr>
          </a:p>
          <a:p>
            <a:pPr defTabSz="858838" eaLnBrk="0" hangingPunct="0"/>
            <a:endParaRPr lang="en-US" sz="3200" u="sng">
              <a:solidFill>
                <a:srgbClr val="FFFFFF"/>
              </a:solidFill>
            </a:endParaRPr>
          </a:p>
          <a:p>
            <a:pPr defTabSz="858838" eaLnBrk="0" hangingPunct="0"/>
            <a:endParaRPr lang="en-GB" sz="3200" b="1" u="sng">
              <a:solidFill>
                <a:srgbClr val="FFFFFF"/>
              </a:solidFill>
            </a:endParaRPr>
          </a:p>
          <a:p>
            <a:pPr defTabSz="858838" eaLnBrk="0" hangingPunct="0"/>
            <a:endParaRPr lang="en-GB" sz="3200" b="1" i="1" u="sng">
              <a:solidFill>
                <a:srgbClr val="FFFFFF"/>
              </a:solidFill>
            </a:endParaRPr>
          </a:p>
          <a:p>
            <a:pPr defTabSz="858838" eaLnBrk="0" hangingPunct="0"/>
            <a:endParaRPr lang="en-US" sz="3200" b="1" i="1" u="sng">
              <a:solidFill>
                <a:srgbClr val="FFFFFF"/>
              </a:solidFill>
            </a:endParaRPr>
          </a:p>
        </p:txBody>
      </p:sp>
      <p:cxnSp>
        <p:nvCxnSpPr>
          <p:cNvPr id="50181" name="Straight Connector 15"/>
          <p:cNvCxnSpPr>
            <a:cxnSpLocks noChangeShapeType="1"/>
          </p:cNvCxnSpPr>
          <p:nvPr/>
        </p:nvCxnSpPr>
        <p:spPr bwMode="auto">
          <a:xfrm>
            <a:off x="1295400" y="2057400"/>
            <a:ext cx="2743200" cy="77788"/>
          </a:xfrm>
          <a:prstGeom prst="line">
            <a:avLst/>
          </a:prstGeom>
          <a:noFill/>
          <a:ln w="9525">
            <a:solidFill>
              <a:schemeClr val="bg2"/>
            </a:solidFill>
            <a:round/>
            <a:headEnd/>
            <a:tailEnd/>
          </a:ln>
        </p:spPr>
      </p:cxnSp>
      <p:cxnSp>
        <p:nvCxnSpPr>
          <p:cNvPr id="50182" name="Straight Connector 16"/>
          <p:cNvCxnSpPr>
            <a:cxnSpLocks noChangeShapeType="1"/>
          </p:cNvCxnSpPr>
          <p:nvPr/>
        </p:nvCxnSpPr>
        <p:spPr bwMode="auto">
          <a:xfrm>
            <a:off x="5029200" y="2057400"/>
            <a:ext cx="2743200" cy="76200"/>
          </a:xfrm>
          <a:prstGeom prst="line">
            <a:avLst/>
          </a:prstGeom>
          <a:noFill/>
          <a:ln w="9525">
            <a:solidFill>
              <a:schemeClr val="bg2"/>
            </a:solidFill>
            <a:round/>
            <a:headEnd/>
            <a:tailEnd/>
          </a:ln>
        </p:spPr>
      </p:cxnSp>
      <p:cxnSp>
        <p:nvCxnSpPr>
          <p:cNvPr id="50183" name="Straight Connector 21"/>
          <p:cNvCxnSpPr>
            <a:cxnSpLocks noChangeShapeType="1"/>
          </p:cNvCxnSpPr>
          <p:nvPr/>
        </p:nvCxnSpPr>
        <p:spPr bwMode="auto">
          <a:xfrm flipV="1">
            <a:off x="1295400" y="4876800"/>
            <a:ext cx="2743200" cy="76200"/>
          </a:xfrm>
          <a:prstGeom prst="line">
            <a:avLst/>
          </a:prstGeom>
          <a:noFill/>
          <a:ln w="9525">
            <a:solidFill>
              <a:schemeClr val="bg2"/>
            </a:solidFill>
            <a:round/>
            <a:headEnd/>
            <a:tailEnd/>
          </a:ln>
        </p:spPr>
      </p:cxnSp>
      <p:cxnSp>
        <p:nvCxnSpPr>
          <p:cNvPr id="50184" name="Straight Connector 24"/>
          <p:cNvCxnSpPr>
            <a:cxnSpLocks noChangeShapeType="1"/>
          </p:cNvCxnSpPr>
          <p:nvPr/>
        </p:nvCxnSpPr>
        <p:spPr bwMode="auto">
          <a:xfrm flipV="1">
            <a:off x="5029200" y="4876800"/>
            <a:ext cx="2743200" cy="76200"/>
          </a:xfrm>
          <a:prstGeom prst="line">
            <a:avLst/>
          </a:prstGeom>
          <a:noFill/>
          <a:ln w="9525">
            <a:solidFill>
              <a:schemeClr val="bg2"/>
            </a:solidFill>
            <a:round/>
            <a:headEnd/>
            <a:tailEnd/>
          </a:ln>
        </p:spPr>
      </p:cxnSp>
      <p:sp>
        <p:nvSpPr>
          <p:cNvPr id="50186" name="TextBox 15"/>
          <p:cNvSpPr txBox="1">
            <a:spLocks noChangeArrowheads="1"/>
          </p:cNvSpPr>
          <p:nvPr/>
        </p:nvSpPr>
        <p:spPr bwMode="auto">
          <a:xfrm>
            <a:off x="1524000" y="819150"/>
            <a:ext cx="1652588"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rPr>
              <a:t>Macrophytes</a:t>
            </a:r>
          </a:p>
        </p:txBody>
      </p:sp>
      <p:sp>
        <p:nvSpPr>
          <p:cNvPr id="50187" name="TextBox 16"/>
          <p:cNvSpPr txBox="1">
            <a:spLocks noChangeArrowheads="1"/>
          </p:cNvSpPr>
          <p:nvPr/>
        </p:nvSpPr>
        <p:spPr bwMode="auto">
          <a:xfrm>
            <a:off x="5029200" y="838200"/>
            <a:ext cx="1681163"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rPr>
              <a:t>Invertebrates</a:t>
            </a:r>
          </a:p>
        </p:txBody>
      </p:sp>
      <p:sp>
        <p:nvSpPr>
          <p:cNvPr id="50188" name="TextBox 17"/>
          <p:cNvSpPr txBox="1">
            <a:spLocks noChangeArrowheads="1"/>
          </p:cNvSpPr>
          <p:nvPr/>
        </p:nvSpPr>
        <p:spPr bwMode="auto">
          <a:xfrm>
            <a:off x="1524000" y="3581400"/>
            <a:ext cx="1624013" cy="400050"/>
          </a:xfrm>
          <a:prstGeom prst="rect">
            <a:avLst/>
          </a:prstGeom>
          <a:noFill/>
          <a:ln w="9525">
            <a:noFill/>
            <a:miter lim="800000"/>
            <a:headEnd/>
            <a:tailEnd/>
          </a:ln>
        </p:spPr>
        <p:txBody>
          <a:bodyPr wrap="none">
            <a:prstTxWarp prst="textNoShape">
              <a:avLst/>
            </a:prstTxWarp>
            <a:spAutoFit/>
          </a:bodyPr>
          <a:lstStyle/>
          <a:p>
            <a:r>
              <a:rPr lang="en-US" sz="2000">
                <a:solidFill>
                  <a:srgbClr val="000000"/>
                </a:solidFill>
              </a:rPr>
              <a:t>Chironomids</a:t>
            </a:r>
          </a:p>
        </p:txBody>
      </p:sp>
      <p:sp>
        <p:nvSpPr>
          <p:cNvPr id="50189" name="TextBox 19"/>
          <p:cNvSpPr txBox="1">
            <a:spLocks noChangeArrowheads="1"/>
          </p:cNvSpPr>
          <p:nvPr/>
        </p:nvSpPr>
        <p:spPr bwMode="auto">
          <a:xfrm>
            <a:off x="4495800" y="3773488"/>
            <a:ext cx="3505200" cy="2676525"/>
          </a:xfrm>
          <a:prstGeom prst="rect">
            <a:avLst/>
          </a:prstGeom>
          <a:noFill/>
          <a:ln w="9525">
            <a:noFill/>
            <a:miter lim="800000"/>
            <a:headEnd/>
            <a:tailEnd/>
          </a:ln>
        </p:spPr>
        <p:txBody>
          <a:bodyPr>
            <a:prstTxWarp prst="textNoShape">
              <a:avLst/>
            </a:prstTxWarp>
            <a:spAutoFit/>
          </a:bodyPr>
          <a:lstStyle/>
          <a:p>
            <a:r>
              <a:rPr lang="en-US" sz="1400" u="sng" dirty="0">
                <a:solidFill>
                  <a:srgbClr val="000000"/>
                </a:solidFill>
              </a:rPr>
              <a:t>Dispersal assumptions</a:t>
            </a:r>
          </a:p>
          <a:p>
            <a:endParaRPr lang="en-US" sz="1400" u="sng" dirty="0">
              <a:solidFill>
                <a:srgbClr val="000000"/>
              </a:solidFill>
            </a:endParaRPr>
          </a:p>
          <a:p>
            <a:pPr>
              <a:buFont typeface="Arial" charset="0"/>
              <a:buChar char="•"/>
            </a:pPr>
            <a:r>
              <a:rPr lang="en-US" sz="1400" dirty="0" err="1">
                <a:solidFill>
                  <a:srgbClr val="000000"/>
                </a:solidFill>
              </a:rPr>
              <a:t>Macrophytes</a:t>
            </a:r>
            <a:r>
              <a:rPr lang="en-US" sz="1400" dirty="0">
                <a:solidFill>
                  <a:srgbClr val="000000"/>
                </a:solidFill>
              </a:rPr>
              <a:t>: compete for space, tolerance rather than escaping</a:t>
            </a:r>
          </a:p>
          <a:p>
            <a:r>
              <a:rPr lang="en-US" sz="1400" dirty="0">
                <a:solidFill>
                  <a:srgbClr val="000000"/>
                </a:solidFill>
              </a:rPr>
              <a:t>(low-intermediate disperses).</a:t>
            </a:r>
          </a:p>
          <a:p>
            <a:endParaRPr lang="en-US" sz="1400" dirty="0">
              <a:solidFill>
                <a:srgbClr val="000000"/>
              </a:solidFill>
            </a:endParaRPr>
          </a:p>
          <a:p>
            <a:pPr>
              <a:buFont typeface="Arial" charset="0"/>
              <a:buChar char="•"/>
            </a:pPr>
            <a:r>
              <a:rPr lang="en-US" sz="1400" dirty="0">
                <a:solidFill>
                  <a:srgbClr val="000000"/>
                </a:solidFill>
              </a:rPr>
              <a:t>Invertebrates: Diverse group (intermediate disperses)</a:t>
            </a:r>
          </a:p>
          <a:p>
            <a:endParaRPr lang="en-US" sz="1400" dirty="0">
              <a:solidFill>
                <a:srgbClr val="000000"/>
              </a:solidFill>
            </a:endParaRPr>
          </a:p>
          <a:p>
            <a:pPr>
              <a:buFont typeface="Arial" charset="0"/>
              <a:buChar char="•"/>
            </a:pPr>
            <a:r>
              <a:rPr lang="en-US" sz="1400" dirty="0" err="1">
                <a:solidFill>
                  <a:srgbClr val="000000"/>
                </a:solidFill>
              </a:rPr>
              <a:t>Chironomids</a:t>
            </a:r>
            <a:r>
              <a:rPr lang="en-US" sz="1400" dirty="0">
                <a:solidFill>
                  <a:srgbClr val="000000"/>
                </a:solidFill>
              </a:rPr>
              <a:t>: large numbers, fly (high dispersers).</a:t>
            </a:r>
          </a:p>
          <a:p>
            <a:pPr>
              <a:buFont typeface="Arial" charset="0"/>
              <a:buChar char="•"/>
            </a:pPr>
            <a:endParaRPr lang="en-US" sz="1400" dirty="0">
              <a:solidFill>
                <a:srgbClr val="000000"/>
              </a:solidFill>
            </a:endParaRPr>
          </a:p>
        </p:txBody>
      </p:sp>
      <p:grpSp>
        <p:nvGrpSpPr>
          <p:cNvPr id="2" name="Group 48"/>
          <p:cNvGrpSpPr>
            <a:grpSpLocks/>
          </p:cNvGrpSpPr>
          <p:nvPr/>
        </p:nvGrpSpPr>
        <p:grpSpPr bwMode="auto">
          <a:xfrm>
            <a:off x="1752600" y="1828800"/>
            <a:ext cx="2438400" cy="914400"/>
            <a:chOff x="1752600" y="1828800"/>
            <a:chExt cx="2438400" cy="914400"/>
          </a:xfrm>
        </p:grpSpPr>
        <p:sp>
          <p:nvSpPr>
            <p:cNvPr id="50212" name="Rounded Rectangle 20"/>
            <p:cNvSpPr>
              <a:spLocks noChangeArrowheads="1"/>
            </p:cNvSpPr>
            <p:nvPr/>
          </p:nvSpPr>
          <p:spPr bwMode="auto">
            <a:xfrm>
              <a:off x="1752600" y="1981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13" name="Rounded Rectangle 21"/>
            <p:cNvSpPr>
              <a:spLocks noChangeArrowheads="1"/>
            </p:cNvSpPr>
            <p:nvPr/>
          </p:nvSpPr>
          <p:spPr bwMode="auto">
            <a:xfrm>
              <a:off x="2133600" y="22098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14" name="Rounded Rectangle 23"/>
            <p:cNvSpPr>
              <a:spLocks noChangeArrowheads="1"/>
            </p:cNvSpPr>
            <p:nvPr/>
          </p:nvSpPr>
          <p:spPr bwMode="auto">
            <a:xfrm>
              <a:off x="2743200" y="2362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15" name="Rounded Rectangle 24"/>
            <p:cNvSpPr>
              <a:spLocks noChangeArrowheads="1"/>
            </p:cNvSpPr>
            <p:nvPr/>
          </p:nvSpPr>
          <p:spPr bwMode="auto">
            <a:xfrm>
              <a:off x="2819400" y="18288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16" name="Rounded Rectangle 25"/>
            <p:cNvSpPr>
              <a:spLocks noChangeArrowheads="1"/>
            </p:cNvSpPr>
            <p:nvPr/>
          </p:nvSpPr>
          <p:spPr bwMode="auto">
            <a:xfrm>
              <a:off x="3810000" y="24384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grpSp>
      <p:grpSp>
        <p:nvGrpSpPr>
          <p:cNvPr id="3" name="Group 46"/>
          <p:cNvGrpSpPr>
            <a:grpSpLocks/>
          </p:cNvGrpSpPr>
          <p:nvPr/>
        </p:nvGrpSpPr>
        <p:grpSpPr bwMode="auto">
          <a:xfrm>
            <a:off x="1524000" y="1143000"/>
            <a:ext cx="2286000" cy="1371600"/>
            <a:chOff x="1524000" y="1143000"/>
            <a:chExt cx="2286000" cy="1371600"/>
          </a:xfrm>
        </p:grpSpPr>
        <p:sp>
          <p:nvSpPr>
            <p:cNvPr id="50209" name="Rounded Rectangle 26"/>
            <p:cNvSpPr>
              <a:spLocks noChangeArrowheads="1"/>
            </p:cNvSpPr>
            <p:nvPr/>
          </p:nvSpPr>
          <p:spPr bwMode="auto">
            <a:xfrm>
              <a:off x="3429000" y="13716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0210" name="Rounded Rectangle 28"/>
            <p:cNvSpPr>
              <a:spLocks noChangeArrowheads="1"/>
            </p:cNvSpPr>
            <p:nvPr/>
          </p:nvSpPr>
          <p:spPr bwMode="auto">
            <a:xfrm>
              <a:off x="2057400" y="1143000"/>
              <a:ext cx="533400" cy="685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0211" name="Rounded Rectangle 30"/>
            <p:cNvSpPr>
              <a:spLocks noChangeArrowheads="1"/>
            </p:cNvSpPr>
            <p:nvPr/>
          </p:nvSpPr>
          <p:spPr bwMode="auto">
            <a:xfrm>
              <a:off x="1524000" y="22098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grpSp>
      <p:grpSp>
        <p:nvGrpSpPr>
          <p:cNvPr id="4" name="Group 49"/>
          <p:cNvGrpSpPr>
            <a:grpSpLocks/>
          </p:cNvGrpSpPr>
          <p:nvPr/>
        </p:nvGrpSpPr>
        <p:grpSpPr bwMode="auto">
          <a:xfrm>
            <a:off x="5105400" y="1447800"/>
            <a:ext cx="838200" cy="990600"/>
            <a:chOff x="5105400" y="1447800"/>
            <a:chExt cx="838200" cy="990600"/>
          </a:xfrm>
        </p:grpSpPr>
        <p:sp>
          <p:nvSpPr>
            <p:cNvPr id="50207" name="Rounded Rectangle 33"/>
            <p:cNvSpPr>
              <a:spLocks noChangeArrowheads="1"/>
            </p:cNvSpPr>
            <p:nvPr/>
          </p:nvSpPr>
          <p:spPr bwMode="auto">
            <a:xfrm>
              <a:off x="5105400" y="21336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0208" name="Rounded Rectangle 34"/>
            <p:cNvSpPr>
              <a:spLocks noChangeArrowheads="1"/>
            </p:cNvSpPr>
            <p:nvPr/>
          </p:nvSpPr>
          <p:spPr bwMode="auto">
            <a:xfrm>
              <a:off x="5410200" y="1447800"/>
              <a:ext cx="533400" cy="685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grpSp>
      <p:grpSp>
        <p:nvGrpSpPr>
          <p:cNvPr id="5" name="Group 50"/>
          <p:cNvGrpSpPr>
            <a:grpSpLocks/>
          </p:cNvGrpSpPr>
          <p:nvPr/>
        </p:nvGrpSpPr>
        <p:grpSpPr bwMode="auto">
          <a:xfrm>
            <a:off x="5867400" y="1295400"/>
            <a:ext cx="1295400" cy="1447800"/>
            <a:chOff x="5867400" y="1295400"/>
            <a:chExt cx="1295400" cy="1447800"/>
          </a:xfrm>
        </p:grpSpPr>
        <p:sp>
          <p:nvSpPr>
            <p:cNvPr id="50203" name="Rounded Rectangle 35"/>
            <p:cNvSpPr>
              <a:spLocks noChangeArrowheads="1"/>
            </p:cNvSpPr>
            <p:nvPr/>
          </p:nvSpPr>
          <p:spPr bwMode="auto">
            <a:xfrm>
              <a:off x="6781800" y="24384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04" name="Rounded Rectangle 36"/>
            <p:cNvSpPr>
              <a:spLocks noChangeArrowheads="1"/>
            </p:cNvSpPr>
            <p:nvPr/>
          </p:nvSpPr>
          <p:spPr bwMode="auto">
            <a:xfrm>
              <a:off x="5867400" y="22860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05" name="Rounded Rectangle 37"/>
            <p:cNvSpPr>
              <a:spLocks noChangeArrowheads="1"/>
            </p:cNvSpPr>
            <p:nvPr/>
          </p:nvSpPr>
          <p:spPr bwMode="auto">
            <a:xfrm>
              <a:off x="6705600" y="18288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06" name="Rounded Rectangle 38"/>
            <p:cNvSpPr>
              <a:spLocks noChangeArrowheads="1"/>
            </p:cNvSpPr>
            <p:nvPr/>
          </p:nvSpPr>
          <p:spPr bwMode="auto">
            <a:xfrm>
              <a:off x="5943600" y="12954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grpSp>
      <p:grpSp>
        <p:nvGrpSpPr>
          <p:cNvPr id="6" name="Group 52"/>
          <p:cNvGrpSpPr>
            <a:grpSpLocks/>
          </p:cNvGrpSpPr>
          <p:nvPr/>
        </p:nvGrpSpPr>
        <p:grpSpPr bwMode="auto">
          <a:xfrm>
            <a:off x="1676400" y="4267200"/>
            <a:ext cx="1828800" cy="1600200"/>
            <a:chOff x="1676400" y="4267200"/>
            <a:chExt cx="1828800" cy="1600200"/>
          </a:xfrm>
        </p:grpSpPr>
        <p:sp>
          <p:nvSpPr>
            <p:cNvPr id="50198" name="Rounded Rectangle 39"/>
            <p:cNvSpPr>
              <a:spLocks noChangeArrowheads="1"/>
            </p:cNvSpPr>
            <p:nvPr/>
          </p:nvSpPr>
          <p:spPr bwMode="auto">
            <a:xfrm>
              <a:off x="3048000" y="55626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199" name="Rounded Rectangle 40"/>
            <p:cNvSpPr>
              <a:spLocks noChangeArrowheads="1"/>
            </p:cNvSpPr>
            <p:nvPr/>
          </p:nvSpPr>
          <p:spPr bwMode="auto">
            <a:xfrm>
              <a:off x="3124200" y="48006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00" name="Rounded Rectangle 41"/>
            <p:cNvSpPr>
              <a:spLocks noChangeArrowheads="1"/>
            </p:cNvSpPr>
            <p:nvPr/>
          </p:nvSpPr>
          <p:spPr bwMode="auto">
            <a:xfrm>
              <a:off x="2971800" y="4267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01" name="Rounded Rectangle 42"/>
            <p:cNvSpPr>
              <a:spLocks noChangeArrowheads="1"/>
            </p:cNvSpPr>
            <p:nvPr/>
          </p:nvSpPr>
          <p:spPr bwMode="auto">
            <a:xfrm>
              <a:off x="2362200" y="44196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0202" name="Rounded Rectangle 43"/>
            <p:cNvSpPr>
              <a:spLocks noChangeArrowheads="1"/>
            </p:cNvSpPr>
            <p:nvPr/>
          </p:nvSpPr>
          <p:spPr bwMode="auto">
            <a:xfrm>
              <a:off x="1676400" y="4267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grpSp>
      <p:grpSp>
        <p:nvGrpSpPr>
          <p:cNvPr id="7" name="Group 51"/>
          <p:cNvGrpSpPr>
            <a:grpSpLocks/>
          </p:cNvGrpSpPr>
          <p:nvPr/>
        </p:nvGrpSpPr>
        <p:grpSpPr bwMode="auto">
          <a:xfrm>
            <a:off x="1981200" y="5029200"/>
            <a:ext cx="914400" cy="685800"/>
            <a:chOff x="1981200" y="5029200"/>
            <a:chExt cx="914400" cy="685800"/>
          </a:xfrm>
        </p:grpSpPr>
        <p:sp>
          <p:nvSpPr>
            <p:cNvPr id="50196" name="Rounded Rectangle 44"/>
            <p:cNvSpPr>
              <a:spLocks noChangeArrowheads="1"/>
            </p:cNvSpPr>
            <p:nvPr/>
          </p:nvSpPr>
          <p:spPr bwMode="auto">
            <a:xfrm>
              <a:off x="1981200" y="5029200"/>
              <a:ext cx="685800" cy="4572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0197" name="Rounded Rectangle 45"/>
            <p:cNvSpPr>
              <a:spLocks noChangeArrowheads="1"/>
            </p:cNvSpPr>
            <p:nvPr/>
          </p:nvSpPr>
          <p:spPr bwMode="auto">
            <a:xfrm>
              <a:off x="2514600" y="54102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grpSp>
    </p:spTree>
    <p:extLst>
      <p:ext uri="{BB962C8B-B14F-4D97-AF65-F5344CB8AC3E}">
        <p14:creationId xmlns:p14="http://schemas.microsoft.com/office/powerpoint/2010/main" val="381784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956127"/>
            <a:ext cx="9394547" cy="3645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1205" name="Straight Connector 15"/>
          <p:cNvCxnSpPr>
            <a:cxnSpLocks noChangeShapeType="1"/>
          </p:cNvCxnSpPr>
          <p:nvPr/>
        </p:nvCxnSpPr>
        <p:spPr bwMode="auto">
          <a:xfrm>
            <a:off x="1295400" y="2057400"/>
            <a:ext cx="2743200" cy="77788"/>
          </a:xfrm>
          <a:prstGeom prst="line">
            <a:avLst/>
          </a:prstGeom>
          <a:noFill/>
          <a:ln w="9525">
            <a:solidFill>
              <a:schemeClr val="bg2"/>
            </a:solidFill>
            <a:round/>
            <a:headEnd/>
            <a:tailEnd/>
          </a:ln>
        </p:spPr>
      </p:cxnSp>
      <p:cxnSp>
        <p:nvCxnSpPr>
          <p:cNvPr id="51206" name="Straight Connector 16"/>
          <p:cNvCxnSpPr>
            <a:cxnSpLocks noChangeShapeType="1"/>
          </p:cNvCxnSpPr>
          <p:nvPr/>
        </p:nvCxnSpPr>
        <p:spPr bwMode="auto">
          <a:xfrm>
            <a:off x="5029200" y="2057400"/>
            <a:ext cx="2743200" cy="76200"/>
          </a:xfrm>
          <a:prstGeom prst="line">
            <a:avLst/>
          </a:prstGeom>
          <a:noFill/>
          <a:ln w="9525">
            <a:solidFill>
              <a:schemeClr val="bg2"/>
            </a:solidFill>
            <a:round/>
            <a:headEnd/>
            <a:tailEnd/>
          </a:ln>
        </p:spPr>
      </p:cxnSp>
      <p:cxnSp>
        <p:nvCxnSpPr>
          <p:cNvPr id="51207" name="Straight Connector 21"/>
          <p:cNvCxnSpPr>
            <a:cxnSpLocks noChangeShapeType="1"/>
          </p:cNvCxnSpPr>
          <p:nvPr/>
        </p:nvCxnSpPr>
        <p:spPr bwMode="auto">
          <a:xfrm flipV="1">
            <a:off x="1295400" y="4876800"/>
            <a:ext cx="2743200" cy="76200"/>
          </a:xfrm>
          <a:prstGeom prst="line">
            <a:avLst/>
          </a:prstGeom>
          <a:noFill/>
          <a:ln w="9525">
            <a:solidFill>
              <a:schemeClr val="bg2"/>
            </a:solidFill>
            <a:round/>
            <a:headEnd/>
            <a:tailEnd/>
          </a:ln>
        </p:spPr>
      </p:cxnSp>
      <p:cxnSp>
        <p:nvCxnSpPr>
          <p:cNvPr id="51208" name="Straight Connector 24"/>
          <p:cNvCxnSpPr>
            <a:cxnSpLocks noChangeShapeType="1"/>
          </p:cNvCxnSpPr>
          <p:nvPr/>
        </p:nvCxnSpPr>
        <p:spPr bwMode="auto">
          <a:xfrm flipV="1">
            <a:off x="5029200" y="4876800"/>
            <a:ext cx="2743200" cy="76200"/>
          </a:xfrm>
          <a:prstGeom prst="line">
            <a:avLst/>
          </a:prstGeom>
          <a:noFill/>
          <a:ln w="9525">
            <a:solidFill>
              <a:schemeClr val="bg2"/>
            </a:solidFill>
            <a:round/>
            <a:headEnd/>
            <a:tailEnd/>
          </a:ln>
        </p:spPr>
      </p:cxnSp>
      <p:grpSp>
        <p:nvGrpSpPr>
          <p:cNvPr id="2" name="Group 28"/>
          <p:cNvGrpSpPr>
            <a:grpSpLocks/>
          </p:cNvGrpSpPr>
          <p:nvPr/>
        </p:nvGrpSpPr>
        <p:grpSpPr bwMode="auto">
          <a:xfrm>
            <a:off x="685800" y="2155825"/>
            <a:ext cx="3053228" cy="1828800"/>
            <a:chOff x="685800" y="2743200"/>
            <a:chExt cx="2971800" cy="1828800"/>
          </a:xfrm>
        </p:grpSpPr>
        <p:sp>
          <p:nvSpPr>
            <p:cNvPr id="51223" name="Rounded Rectangle 10"/>
            <p:cNvSpPr>
              <a:spLocks noChangeArrowheads="1"/>
            </p:cNvSpPr>
            <p:nvPr/>
          </p:nvSpPr>
          <p:spPr bwMode="auto">
            <a:xfrm>
              <a:off x="2514600" y="4267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1224" name="Rounded Rectangle 15"/>
            <p:cNvSpPr>
              <a:spLocks noChangeArrowheads="1"/>
            </p:cNvSpPr>
            <p:nvPr/>
          </p:nvSpPr>
          <p:spPr bwMode="auto">
            <a:xfrm>
              <a:off x="3276600" y="40386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1225" name="Rounded Rectangle 16"/>
            <p:cNvSpPr>
              <a:spLocks noChangeArrowheads="1"/>
            </p:cNvSpPr>
            <p:nvPr/>
          </p:nvSpPr>
          <p:spPr bwMode="auto">
            <a:xfrm>
              <a:off x="2514600" y="3505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1226" name="Rounded Rectangle 17"/>
            <p:cNvSpPr>
              <a:spLocks noChangeArrowheads="1"/>
            </p:cNvSpPr>
            <p:nvPr/>
          </p:nvSpPr>
          <p:spPr bwMode="auto">
            <a:xfrm>
              <a:off x="2438400" y="27432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1227" name="Rounded Rectangle 18"/>
            <p:cNvSpPr>
              <a:spLocks noChangeArrowheads="1"/>
            </p:cNvSpPr>
            <p:nvPr/>
          </p:nvSpPr>
          <p:spPr bwMode="auto">
            <a:xfrm>
              <a:off x="685800" y="3200400"/>
              <a:ext cx="381000" cy="3048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grpSp>
      <p:grpSp>
        <p:nvGrpSpPr>
          <p:cNvPr id="3" name="Group 31"/>
          <p:cNvGrpSpPr>
            <a:grpSpLocks/>
          </p:cNvGrpSpPr>
          <p:nvPr/>
        </p:nvGrpSpPr>
        <p:grpSpPr bwMode="auto">
          <a:xfrm>
            <a:off x="5638800" y="1524000"/>
            <a:ext cx="1722334" cy="1774825"/>
            <a:chOff x="5638800" y="1524000"/>
            <a:chExt cx="1676400" cy="1774521"/>
          </a:xfrm>
        </p:grpSpPr>
        <p:sp>
          <p:nvSpPr>
            <p:cNvPr id="51220" name="Rounded Rectangle 20"/>
            <p:cNvSpPr>
              <a:spLocks noChangeArrowheads="1"/>
            </p:cNvSpPr>
            <p:nvPr/>
          </p:nvSpPr>
          <p:spPr bwMode="auto">
            <a:xfrm>
              <a:off x="5791200" y="1524000"/>
              <a:ext cx="1219200" cy="7620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1221" name="Rounded Rectangle 21"/>
            <p:cNvSpPr>
              <a:spLocks noChangeArrowheads="1"/>
            </p:cNvSpPr>
            <p:nvPr/>
          </p:nvSpPr>
          <p:spPr bwMode="auto">
            <a:xfrm>
              <a:off x="6934200" y="22860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1222" name="Rounded Rectangle 22"/>
            <p:cNvSpPr>
              <a:spLocks noChangeArrowheads="1"/>
            </p:cNvSpPr>
            <p:nvPr/>
          </p:nvSpPr>
          <p:spPr bwMode="auto">
            <a:xfrm>
              <a:off x="5638800" y="2993721"/>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grpSp>
      <p:grpSp>
        <p:nvGrpSpPr>
          <p:cNvPr id="4" name="Group 29"/>
          <p:cNvGrpSpPr>
            <a:grpSpLocks/>
          </p:cNvGrpSpPr>
          <p:nvPr/>
        </p:nvGrpSpPr>
        <p:grpSpPr bwMode="auto">
          <a:xfrm>
            <a:off x="6858000" y="2917825"/>
            <a:ext cx="1096030" cy="838200"/>
            <a:chOff x="6858000" y="3505200"/>
            <a:chExt cx="1066800" cy="838200"/>
          </a:xfrm>
        </p:grpSpPr>
        <p:sp>
          <p:nvSpPr>
            <p:cNvPr id="51218" name="Rounded Rectangle 24"/>
            <p:cNvSpPr>
              <a:spLocks noChangeArrowheads="1"/>
            </p:cNvSpPr>
            <p:nvPr/>
          </p:nvSpPr>
          <p:spPr bwMode="auto">
            <a:xfrm>
              <a:off x="6858000" y="3962400"/>
              <a:ext cx="838200" cy="3810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sp>
          <p:nvSpPr>
            <p:cNvPr id="51219" name="Rounded Rectangle 25"/>
            <p:cNvSpPr>
              <a:spLocks noChangeArrowheads="1"/>
            </p:cNvSpPr>
            <p:nvPr/>
          </p:nvSpPr>
          <p:spPr bwMode="auto">
            <a:xfrm>
              <a:off x="7543800" y="3505200"/>
              <a:ext cx="381000" cy="762000"/>
            </a:xfrm>
            <a:prstGeom prst="roundRect">
              <a:avLst>
                <a:gd name="adj" fmla="val 16667"/>
              </a:avLst>
            </a:prstGeom>
            <a:solidFill>
              <a:schemeClr val="accent1">
                <a:alpha val="23921"/>
              </a:schemeClr>
            </a:solidFill>
            <a:ln w="9525">
              <a:solidFill>
                <a:schemeClr val="tx1"/>
              </a:solidFill>
              <a:round/>
              <a:headEnd/>
              <a:tailEnd/>
            </a:ln>
          </p:spPr>
          <p:txBody>
            <a:bodyPr>
              <a:prstTxWarp prst="textNoShape">
                <a:avLst/>
              </a:prstTxWarp>
            </a:bodyPr>
            <a:lstStyle/>
            <a:p>
              <a:pPr eaLnBrk="0" hangingPunct="0"/>
              <a:endParaRPr lang="en-US"/>
            </a:p>
          </p:txBody>
        </p:sp>
      </p:grpSp>
      <p:sp>
        <p:nvSpPr>
          <p:cNvPr id="51213" name="TextBox 26"/>
          <p:cNvSpPr txBox="1">
            <a:spLocks noChangeArrowheads="1"/>
          </p:cNvSpPr>
          <p:nvPr/>
        </p:nvSpPr>
        <p:spPr bwMode="auto">
          <a:xfrm>
            <a:off x="457200" y="4953000"/>
            <a:ext cx="8455092" cy="677863"/>
          </a:xfrm>
          <a:prstGeom prst="rect">
            <a:avLst/>
          </a:prstGeom>
          <a:noFill/>
          <a:ln w="9525">
            <a:noFill/>
            <a:miter lim="800000"/>
            <a:headEnd/>
            <a:tailEnd/>
          </a:ln>
        </p:spPr>
        <p:txBody>
          <a:bodyPr wrap="square">
            <a:prstTxWarp prst="textNoShape">
              <a:avLst/>
            </a:prstTxWarp>
            <a:spAutoFit/>
          </a:bodyPr>
          <a:lstStyle/>
          <a:p>
            <a:r>
              <a:rPr lang="en-GB" sz="1400"/>
              <a:t>Information</a:t>
            </a:r>
            <a:r>
              <a:rPr lang="en-GB" sz="1200"/>
              <a:t> on functional traits linked to dispersal, based on Barrat-Segretain 1996, Willby, Abernethy &amp; Demars (2000) and Capers et al. 2011. Selected dispersal traits were: mode of reproduction (sexual or asexual), number of reproductive organs per year, dispersal vector and growth form (anchor vs. unrooted)</a:t>
            </a:r>
            <a:r>
              <a:rPr lang="en-US" sz="1200"/>
              <a:t> </a:t>
            </a:r>
          </a:p>
        </p:txBody>
      </p:sp>
      <p:grpSp>
        <p:nvGrpSpPr>
          <p:cNvPr id="5" name="Group 27"/>
          <p:cNvGrpSpPr>
            <a:grpSpLocks/>
          </p:cNvGrpSpPr>
          <p:nvPr/>
        </p:nvGrpSpPr>
        <p:grpSpPr bwMode="auto">
          <a:xfrm>
            <a:off x="2057399" y="1546225"/>
            <a:ext cx="1017743" cy="1066800"/>
            <a:chOff x="2057400" y="2133600"/>
            <a:chExt cx="990600" cy="1066800"/>
          </a:xfrm>
        </p:grpSpPr>
        <p:sp>
          <p:nvSpPr>
            <p:cNvPr id="51215" name="Rounded Rectangle 19"/>
            <p:cNvSpPr>
              <a:spLocks noChangeArrowheads="1"/>
            </p:cNvSpPr>
            <p:nvPr/>
          </p:nvSpPr>
          <p:spPr bwMode="auto">
            <a:xfrm>
              <a:off x="2057400" y="2133600"/>
              <a:ext cx="914400" cy="4572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1216" name="Rounded Rectangle 23"/>
            <p:cNvSpPr>
              <a:spLocks noChangeArrowheads="1"/>
            </p:cNvSpPr>
            <p:nvPr/>
          </p:nvSpPr>
          <p:spPr bwMode="auto">
            <a:xfrm>
              <a:off x="2057400" y="26670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sp>
          <p:nvSpPr>
            <p:cNvPr id="51217" name="Rounded Rectangle 11"/>
            <p:cNvSpPr>
              <a:spLocks noChangeArrowheads="1"/>
            </p:cNvSpPr>
            <p:nvPr/>
          </p:nvSpPr>
          <p:spPr bwMode="auto">
            <a:xfrm>
              <a:off x="2667000" y="2895600"/>
              <a:ext cx="381000" cy="304800"/>
            </a:xfrm>
            <a:prstGeom prst="roundRect">
              <a:avLst>
                <a:gd name="adj" fmla="val 16667"/>
              </a:avLst>
            </a:prstGeom>
            <a:solidFill>
              <a:srgbClr val="FF0000">
                <a:alpha val="23921"/>
              </a:srgbClr>
            </a:solidFill>
            <a:ln w="9525">
              <a:solidFill>
                <a:srgbClr val="FF0000"/>
              </a:solidFill>
              <a:round/>
              <a:headEnd/>
              <a:tailEnd/>
            </a:ln>
          </p:spPr>
          <p:txBody>
            <a:bodyPr>
              <a:prstTxWarp prst="textNoShape">
                <a:avLst/>
              </a:prstTxWarp>
            </a:bodyPr>
            <a:lstStyle/>
            <a:p>
              <a:pPr eaLnBrk="0" hangingPunct="0"/>
              <a:endParaRPr lang="en-US"/>
            </a:p>
          </p:txBody>
        </p:sp>
      </p:grpSp>
      <p:sp>
        <p:nvSpPr>
          <p:cNvPr id="6" name="TextBox 5"/>
          <p:cNvSpPr txBox="1"/>
          <p:nvPr/>
        </p:nvSpPr>
        <p:spPr>
          <a:xfrm>
            <a:off x="550718" y="405245"/>
            <a:ext cx="7644592" cy="369332"/>
          </a:xfrm>
          <a:prstGeom prst="rect">
            <a:avLst/>
          </a:prstGeom>
          <a:noFill/>
        </p:spPr>
        <p:txBody>
          <a:bodyPr wrap="square" rtlCol="0">
            <a:spAutoFit/>
          </a:bodyPr>
          <a:lstStyle/>
          <a:p>
            <a:r>
              <a:rPr lang="en-US" dirty="0" err="1" smtClean="0"/>
              <a:t>Macrophyte</a:t>
            </a:r>
            <a:r>
              <a:rPr lang="en-US" dirty="0" smtClean="0"/>
              <a:t> community change through time – what does it mean?</a:t>
            </a:r>
            <a:endParaRPr lang="en-US" dirty="0"/>
          </a:p>
        </p:txBody>
      </p:sp>
    </p:spTree>
    <p:extLst>
      <p:ext uri="{BB962C8B-B14F-4D97-AF65-F5344CB8AC3E}">
        <p14:creationId xmlns:p14="http://schemas.microsoft.com/office/powerpoint/2010/main" val="347734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3"/>
          <p:cNvSpPr txBox="1">
            <a:spLocks noChangeArrowheads="1"/>
          </p:cNvSpPr>
          <p:nvPr/>
        </p:nvSpPr>
        <p:spPr bwMode="auto">
          <a:xfrm>
            <a:off x="0" y="0"/>
            <a:ext cx="7893050" cy="2557463"/>
          </a:xfrm>
          <a:prstGeom prst="rect">
            <a:avLst/>
          </a:prstGeom>
          <a:noFill/>
          <a:ln w="9525">
            <a:noFill/>
            <a:miter lim="800000"/>
            <a:headEnd/>
            <a:tailEnd/>
          </a:ln>
        </p:spPr>
        <p:txBody>
          <a:bodyPr lIns="93590" tIns="46794" rIns="93590" bIns="46794">
            <a:prstTxWarp prst="textNoShape">
              <a:avLst/>
            </a:prstTxWarp>
            <a:spAutoFit/>
          </a:bodyPr>
          <a:lstStyle/>
          <a:p>
            <a:pPr defTabSz="935038"/>
            <a:r>
              <a:rPr lang="en-US" sz="3200" b="1" u="sng" dirty="0">
                <a:solidFill>
                  <a:srgbClr val="FFFFFF"/>
                </a:solidFill>
              </a:rPr>
              <a:t>Working scenarios</a:t>
            </a:r>
          </a:p>
          <a:p>
            <a:pPr defTabSz="935038"/>
            <a:endParaRPr lang="en-US" sz="3200" u="sng" dirty="0">
              <a:solidFill>
                <a:prstClr val="white"/>
              </a:solidFill>
            </a:endParaRPr>
          </a:p>
          <a:p>
            <a:pPr defTabSz="935038"/>
            <a:endParaRPr lang="en-GB" sz="3200" b="1" u="sng" dirty="0">
              <a:solidFill>
                <a:prstClr val="white"/>
              </a:solidFill>
            </a:endParaRPr>
          </a:p>
          <a:p>
            <a:pPr defTabSz="935038"/>
            <a:endParaRPr lang="en-GB" sz="3200" b="1" i="1" u="sng" dirty="0">
              <a:solidFill>
                <a:prstClr val="black"/>
              </a:solidFill>
            </a:endParaRPr>
          </a:p>
          <a:p>
            <a:pPr defTabSz="935038"/>
            <a:endParaRPr lang="en-US" sz="3200" b="1" i="1" u="sng" dirty="0">
              <a:solidFill>
                <a:prstClr val="black"/>
              </a:solidFill>
            </a:endParaRPr>
          </a:p>
        </p:txBody>
      </p:sp>
      <p:pic>
        <p:nvPicPr>
          <p:cNvPr id="53253" name="Picture 8" descr="Fig. 1_predictions.pdf"/>
          <p:cNvPicPr>
            <a:picLocks noChangeAspect="1"/>
          </p:cNvPicPr>
          <p:nvPr/>
        </p:nvPicPr>
        <p:blipFill>
          <a:blip r:embed="rId3"/>
          <a:srcRect/>
          <a:stretch>
            <a:fillRect/>
          </a:stretch>
        </p:blipFill>
        <p:spPr bwMode="auto">
          <a:xfrm>
            <a:off x="914400" y="687388"/>
            <a:ext cx="7162800" cy="5789612"/>
          </a:xfrm>
          <a:prstGeom prst="rect">
            <a:avLst/>
          </a:prstGeom>
          <a:solidFill>
            <a:schemeClr val="tx1"/>
          </a:solidFill>
          <a:ln w="9525">
            <a:noFill/>
            <a:miter lim="800000"/>
            <a:headEnd/>
            <a:tailEnd/>
          </a:ln>
        </p:spPr>
      </p:pic>
      <p:sp>
        <p:nvSpPr>
          <p:cNvPr id="6" name="Rounded Rectangle 5"/>
          <p:cNvSpPr>
            <a:spLocks noChangeArrowheads="1"/>
          </p:cNvSpPr>
          <p:nvPr/>
        </p:nvSpPr>
        <p:spPr bwMode="auto">
          <a:xfrm>
            <a:off x="1219200" y="990600"/>
            <a:ext cx="6629400" cy="2438400"/>
          </a:xfrm>
          <a:prstGeom prst="roundRect">
            <a:avLst>
              <a:gd name="adj" fmla="val 16667"/>
            </a:avLst>
          </a:prstGeom>
          <a:solidFill>
            <a:schemeClr val="accent1">
              <a:alpha val="30196"/>
            </a:schemeClr>
          </a:solidFill>
          <a:ln w="9525">
            <a:solidFill>
              <a:schemeClr val="tx1"/>
            </a:solidFill>
            <a:round/>
            <a:headEnd/>
            <a:tailEnd/>
          </a:ln>
        </p:spPr>
        <p:txBody>
          <a:bodyPr>
            <a:prstTxWarp prst="textNoShape">
              <a:avLst/>
            </a:prstTxWarp>
          </a:bodyPr>
          <a:lstStyle/>
          <a:p>
            <a:pPr eaLnBrk="0" hangingPunct="0"/>
            <a:endParaRPr lang="en-US">
              <a:solidFill>
                <a:prstClr val="white"/>
              </a:solidFill>
            </a:endParaRPr>
          </a:p>
        </p:txBody>
      </p:sp>
      <p:sp>
        <p:nvSpPr>
          <p:cNvPr id="8" name="Rounded Rectangle 7"/>
          <p:cNvSpPr>
            <a:spLocks noChangeArrowheads="1"/>
          </p:cNvSpPr>
          <p:nvPr/>
        </p:nvSpPr>
        <p:spPr bwMode="auto">
          <a:xfrm>
            <a:off x="4572000" y="990600"/>
            <a:ext cx="3352800" cy="2438400"/>
          </a:xfrm>
          <a:prstGeom prst="roundRect">
            <a:avLst>
              <a:gd name="adj" fmla="val 16667"/>
            </a:avLst>
          </a:prstGeom>
          <a:solidFill>
            <a:srgbClr val="FF0000">
              <a:alpha val="30196"/>
            </a:srgbClr>
          </a:solidFill>
          <a:ln w="9525">
            <a:solidFill>
              <a:schemeClr val="tx1"/>
            </a:solidFill>
            <a:round/>
            <a:headEnd/>
            <a:tailEnd/>
          </a:ln>
        </p:spPr>
        <p:txBody>
          <a:bodyPr>
            <a:prstTxWarp prst="textNoShape">
              <a:avLst/>
            </a:prstTxWarp>
          </a:bodyPr>
          <a:lstStyle/>
          <a:p>
            <a:pPr eaLnBrk="0" hangingPunct="0"/>
            <a:endParaRPr lang="en-US">
              <a:solidFill>
                <a:prstClr val="white"/>
              </a:solidFill>
            </a:endParaRPr>
          </a:p>
        </p:txBody>
      </p:sp>
    </p:spTree>
    <p:extLst>
      <p:ext uri="{BB962C8B-B14F-4D97-AF65-F5344CB8AC3E}">
        <p14:creationId xmlns:p14="http://schemas.microsoft.com/office/powerpoint/2010/main" val="164701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Fig. 1_predictions.pdf"/>
          <p:cNvPicPr>
            <a:picLocks noChangeAspect="1"/>
          </p:cNvPicPr>
          <p:nvPr/>
        </p:nvPicPr>
        <p:blipFill>
          <a:blip r:embed="rId3"/>
          <a:srcRect/>
          <a:stretch>
            <a:fillRect/>
          </a:stretch>
        </p:blipFill>
        <p:spPr bwMode="auto">
          <a:xfrm>
            <a:off x="1116381" y="562605"/>
            <a:ext cx="7788546" cy="6295395"/>
          </a:xfrm>
          <a:prstGeom prst="rect">
            <a:avLst/>
          </a:prstGeom>
          <a:solidFill>
            <a:sysClr val="window" lastClr="FFFFFF"/>
          </a:solidFill>
          <a:ln w="9525">
            <a:noFill/>
            <a:miter lim="800000"/>
            <a:headEnd/>
            <a:tailEnd/>
          </a:ln>
        </p:spPr>
      </p:pic>
      <p:sp>
        <p:nvSpPr>
          <p:cNvPr id="4" name="Rectangle 3"/>
          <p:cNvSpPr/>
          <p:nvPr/>
        </p:nvSpPr>
        <p:spPr>
          <a:xfrm>
            <a:off x="391155" y="199130"/>
            <a:ext cx="1935723" cy="369332"/>
          </a:xfrm>
          <a:prstGeom prst="rect">
            <a:avLst/>
          </a:prstGeom>
        </p:spPr>
        <p:txBody>
          <a:bodyPr wrap="none">
            <a:spAutoFit/>
          </a:bodyPr>
          <a:lstStyle/>
          <a:p>
            <a:pPr defTabSz="935038"/>
            <a:r>
              <a:rPr lang="en-US" b="1" u="sng" dirty="0"/>
              <a:t>Working scenarios</a:t>
            </a:r>
          </a:p>
        </p:txBody>
      </p:sp>
    </p:spTree>
    <p:extLst>
      <p:ext uri="{BB962C8B-B14F-4D97-AF65-F5344CB8AC3E}">
        <p14:creationId xmlns:p14="http://schemas.microsoft.com/office/powerpoint/2010/main" val="371715628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1"/>
          <p:cNvSpPr txBox="1">
            <a:spLocks noChangeArrowheads="1"/>
          </p:cNvSpPr>
          <p:nvPr/>
        </p:nvSpPr>
        <p:spPr bwMode="auto">
          <a:xfrm>
            <a:off x="381000" y="228600"/>
            <a:ext cx="2012539" cy="646331"/>
          </a:xfrm>
          <a:prstGeom prst="rect">
            <a:avLst/>
          </a:prstGeom>
          <a:noFill/>
          <a:ln w="9525">
            <a:noFill/>
            <a:miter lim="800000"/>
            <a:headEnd/>
            <a:tailEnd/>
          </a:ln>
        </p:spPr>
        <p:txBody>
          <a:bodyPr wrap="none">
            <a:prstTxWarp prst="textNoShape">
              <a:avLst/>
            </a:prstTxWarp>
            <a:spAutoFit/>
          </a:bodyPr>
          <a:lstStyle/>
          <a:p>
            <a:r>
              <a:rPr lang="en-US" sz="3600" b="1" u="sng">
                <a:solidFill>
                  <a:prstClr val="white"/>
                </a:solidFill>
              </a:rPr>
              <a:t>Summary</a:t>
            </a:r>
          </a:p>
        </p:txBody>
      </p:sp>
      <p:sp>
        <p:nvSpPr>
          <p:cNvPr id="56323" name="TextBox 2"/>
          <p:cNvSpPr txBox="1">
            <a:spLocks noChangeArrowheads="1"/>
          </p:cNvSpPr>
          <p:nvPr/>
        </p:nvSpPr>
        <p:spPr bwMode="auto">
          <a:xfrm>
            <a:off x="685800" y="914400"/>
            <a:ext cx="8001000" cy="4524315"/>
          </a:xfrm>
          <a:prstGeom prst="rect">
            <a:avLst/>
          </a:prstGeom>
          <a:noFill/>
          <a:ln w="9525">
            <a:noFill/>
            <a:miter lim="800000"/>
            <a:headEnd/>
            <a:tailEnd/>
          </a:ln>
        </p:spPr>
        <p:txBody>
          <a:bodyPr>
            <a:prstTxWarp prst="textNoShape">
              <a:avLst/>
            </a:prstTxWarp>
            <a:spAutoFit/>
          </a:bodyPr>
          <a:lstStyle/>
          <a:p>
            <a:pPr>
              <a:buFont typeface="Arial" charset="0"/>
              <a:buChar char="•"/>
            </a:pPr>
            <a:r>
              <a:rPr lang="en-US" dirty="0">
                <a:solidFill>
                  <a:prstClr val="white"/>
                </a:solidFill>
              </a:rPr>
              <a:t> Dispersal and eutrophication are key community structuring factors in the system.</a:t>
            </a:r>
          </a:p>
          <a:p>
            <a:endParaRPr lang="en-US" dirty="0">
              <a:solidFill>
                <a:prstClr val="white"/>
              </a:solidFill>
            </a:endParaRPr>
          </a:p>
          <a:p>
            <a:pPr>
              <a:buFont typeface="Arial" charset="0"/>
              <a:buChar char="•"/>
            </a:pPr>
            <a:r>
              <a:rPr lang="en-US" dirty="0">
                <a:solidFill>
                  <a:prstClr val="white"/>
                </a:solidFill>
              </a:rPr>
              <a:t> Dispersal has buffered eutrophication over time by maintaining poor competitors.</a:t>
            </a:r>
          </a:p>
          <a:p>
            <a:pPr>
              <a:buFont typeface="Arial" charset="0"/>
              <a:buChar char="•"/>
            </a:pPr>
            <a:endParaRPr lang="en-US" dirty="0">
              <a:solidFill>
                <a:prstClr val="white"/>
              </a:solidFill>
            </a:endParaRPr>
          </a:p>
          <a:p>
            <a:pPr>
              <a:buFont typeface="Arial" charset="0"/>
              <a:buChar char="•"/>
            </a:pPr>
            <a:r>
              <a:rPr lang="en-US" dirty="0">
                <a:solidFill>
                  <a:prstClr val="white"/>
                </a:solidFill>
              </a:rPr>
              <a:t> </a:t>
            </a:r>
            <a:r>
              <a:rPr lang="en-US" dirty="0" err="1">
                <a:solidFill>
                  <a:prstClr val="white"/>
                </a:solidFill>
              </a:rPr>
              <a:t>Paleo</a:t>
            </a:r>
            <a:r>
              <a:rPr lang="en-US" dirty="0">
                <a:solidFill>
                  <a:prstClr val="white"/>
                </a:solidFill>
              </a:rPr>
              <a:t>-record suggest however, that if continuing, eutrophication will overcome dispersal.</a:t>
            </a:r>
          </a:p>
          <a:p>
            <a:pPr>
              <a:buFont typeface="Arial" charset="0"/>
              <a:buChar char="•"/>
            </a:pPr>
            <a:endParaRPr lang="en-US" dirty="0">
              <a:solidFill>
                <a:prstClr val="white"/>
              </a:solidFill>
            </a:endParaRPr>
          </a:p>
          <a:p>
            <a:pPr>
              <a:buFont typeface="Arial" charset="0"/>
              <a:buChar char="•"/>
            </a:pPr>
            <a:r>
              <a:rPr lang="en-US" dirty="0">
                <a:solidFill>
                  <a:prstClr val="white"/>
                </a:solidFill>
              </a:rPr>
              <a:t> The use of a range of taxa that differ in dispersal potential “can be used” as a surrogate of dispersal over time (more work is needed!).</a:t>
            </a:r>
          </a:p>
          <a:p>
            <a:pPr>
              <a:buFont typeface="Arial" charset="0"/>
              <a:buChar char="•"/>
            </a:pPr>
            <a:endParaRPr lang="en-US" dirty="0">
              <a:solidFill>
                <a:prstClr val="white"/>
              </a:solidFill>
            </a:endParaRPr>
          </a:p>
          <a:p>
            <a:pPr>
              <a:buFont typeface="Arial" charset="0"/>
              <a:buChar char="•"/>
            </a:pPr>
            <a:r>
              <a:rPr lang="en-US" dirty="0">
                <a:solidFill>
                  <a:prstClr val="white"/>
                </a:solidFill>
              </a:rPr>
              <a:t> A regional scale approach is necessary for better understanding of eutrophication in well-connected systems.</a:t>
            </a:r>
          </a:p>
          <a:p>
            <a:pPr>
              <a:buFont typeface="Arial" charset="0"/>
              <a:buChar char="•"/>
            </a:pPr>
            <a:endParaRPr lang="en-US" dirty="0">
              <a:solidFill>
                <a:prstClr val="white"/>
              </a:solidFill>
            </a:endParaRPr>
          </a:p>
          <a:p>
            <a:pPr>
              <a:buFont typeface="Arial" charset="0"/>
              <a:buChar char="•"/>
            </a:pPr>
            <a:endParaRPr lang="en-US" dirty="0">
              <a:solidFill>
                <a:prstClr val="white"/>
              </a:solidFill>
            </a:endParaRPr>
          </a:p>
          <a:p>
            <a:pPr>
              <a:buFont typeface="Arial" charset="0"/>
              <a:buChar char="•"/>
            </a:pPr>
            <a:endParaRPr lang="en-US" dirty="0">
              <a:solidFill>
                <a:prstClr val="white"/>
              </a:solidFill>
            </a:endParaRPr>
          </a:p>
          <a:p>
            <a:pPr>
              <a:buFont typeface="Arial" charset="0"/>
              <a:buChar char="•"/>
            </a:pPr>
            <a:endParaRPr lang="en-US" dirty="0">
              <a:solidFill>
                <a:prstClr val="white"/>
              </a:solidFill>
            </a:endParaRPr>
          </a:p>
        </p:txBody>
      </p:sp>
    </p:spTree>
    <p:extLst>
      <p:ext uri="{BB962C8B-B14F-4D97-AF65-F5344CB8AC3E}">
        <p14:creationId xmlns:p14="http://schemas.microsoft.com/office/powerpoint/2010/main" val="287593688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2054</TotalTime>
  <Words>2670</Words>
  <Application>Microsoft Office PowerPoint</Application>
  <PresentationFormat>On-screen Show (4:3)</PresentationFormat>
  <Paragraphs>469</Paragraphs>
  <Slides>96</Slides>
  <Notes>63</Notes>
  <HiddenSlides>0</HiddenSlides>
  <MMClips>0</MMClips>
  <ScaleCrop>false</ScaleCrop>
  <HeadingPairs>
    <vt:vector size="4" baseType="variant">
      <vt:variant>
        <vt:lpstr>Theme</vt:lpstr>
      </vt:variant>
      <vt:variant>
        <vt:i4>3</vt:i4>
      </vt:variant>
      <vt:variant>
        <vt:lpstr>Slide Titles</vt:lpstr>
      </vt:variant>
      <vt:variant>
        <vt:i4>96</vt:i4>
      </vt:variant>
    </vt:vector>
  </HeadingPairs>
  <TitlesOfParts>
    <vt:vector size="99" baseType="lpstr">
      <vt:lpstr>Office Theme</vt:lpstr>
      <vt:lpstr>1_Office Theme</vt:lpstr>
      <vt:lpstr>2_Office Theme</vt:lpstr>
      <vt:lpstr>Dispersal and ecological patterns</vt:lpstr>
      <vt:lpstr>Overview of lecture</vt:lpstr>
      <vt:lpstr>PowerPoint Presentation</vt:lpstr>
      <vt:lpstr>PowerPoint Presentation</vt:lpstr>
      <vt:lpstr>PowerPoint Presentation</vt:lpstr>
      <vt:lpstr>Scales of interest today</vt:lpstr>
      <vt:lpstr>PowerPoint Presentation</vt:lpstr>
      <vt:lpstr>PowerPoint Presentation</vt:lpstr>
      <vt:lpstr>PowerPoint Presentation</vt:lpstr>
      <vt:lpstr>Regional scale </vt:lpstr>
      <vt:lpstr>Types of variation</vt:lpstr>
      <vt:lpstr>Climate</vt:lpstr>
      <vt:lpstr>Elevation &amp; topography: regional scales</vt:lpstr>
      <vt:lpstr>Soils</vt:lpstr>
      <vt:lpstr>Anthropogenic habitat loss</vt:lpstr>
      <vt:lpstr>Human habitat loss</vt:lpstr>
      <vt:lpstr>Types of variation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links the different communities?</vt:lpstr>
      <vt:lpstr>PowerPoint Presentation</vt:lpstr>
      <vt:lpstr>PowerPoint Presentation</vt:lpstr>
      <vt:lpstr>PowerPoint Presentation</vt:lpstr>
      <vt:lpstr>PowerPoint Presentation</vt:lpstr>
      <vt:lpstr>Wind dispersal</vt:lpstr>
      <vt:lpstr>(Freshwater) dispersal: What do we know? </vt:lpstr>
      <vt:lpstr>Genetic consequences of the metapopulation biology of a facultatively sexual freshwater invertebrate</vt:lpstr>
      <vt:lpstr>Dispersal: What do we know? (freshwater again)</vt:lpstr>
      <vt:lpstr>PowerPoint Presentation</vt:lpstr>
      <vt:lpstr>PowerPoint Presentation</vt:lpstr>
      <vt:lpstr>PowerPoint Presentation</vt:lpstr>
      <vt:lpstr>PowerPoint Presentation</vt:lpstr>
      <vt:lpstr>Ecological and evolutionary significance of dispersal (by freshwater invertebrates)</vt:lpstr>
      <vt:lpstr>Metapopulations</vt:lpstr>
      <vt:lpstr>PowerPoint Presentation</vt:lpstr>
      <vt:lpstr>PowerPoint Presentation</vt:lpstr>
      <vt:lpstr>Metacommunity Ecology </vt:lpstr>
      <vt:lpstr>Framework to address key questions in ecology</vt:lpstr>
      <vt:lpstr>PowerPoint Presentation</vt:lpstr>
      <vt:lpstr>PowerPoint Presentation</vt:lpstr>
      <vt:lpstr>4 Metacommunity paradigms</vt:lpstr>
      <vt:lpstr>PowerPoint Presentation</vt:lpstr>
      <vt:lpstr>PowerPoint Presentation</vt:lpstr>
      <vt:lpstr>PowerPoint Presentation</vt:lpstr>
      <vt:lpstr>Theory is great/beautiful/simple</vt:lpstr>
      <vt:lpstr>PowerPoint Presentation</vt:lpstr>
      <vt:lpstr>So how do we deal with complexity?</vt:lpstr>
      <vt:lpstr>PowerPoint Presentation</vt:lpstr>
      <vt:lpstr>PowerPoint Presentation</vt:lpstr>
      <vt:lpstr>Methods employed</vt:lpstr>
      <vt:lpstr>Example of an ordination bi-plot</vt:lpstr>
      <vt:lpstr>Statistical techniques</vt:lpstr>
      <vt:lpstr>PowerPoint Presentation</vt:lpstr>
      <vt:lpstr>Spatial variation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Problems with the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 Davidson</dc:creator>
  <cp:lastModifiedBy>Thomas Alexander Davidson</cp:lastModifiedBy>
  <cp:revision>117</cp:revision>
  <dcterms:created xsi:type="dcterms:W3CDTF">2013-09-16T13:32:26Z</dcterms:created>
  <dcterms:modified xsi:type="dcterms:W3CDTF">2013-09-17T06:48:51Z</dcterms:modified>
</cp:coreProperties>
</file>